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4"/>
    <p:sldId id="257" r:id="rId65"/>
    <p:sldId id="258" r:id="rId66"/>
    <p:sldId id="259" r:id="rId67"/>
    <p:sldId id="260" r:id="rId68"/>
    <p:sldId id="261" r:id="rId69"/>
    <p:sldId id="262" r:id="rId70"/>
    <p:sldId id="263" r:id="rId71"/>
    <p:sldId id="264" r:id="rId72"/>
    <p:sldId id="265" r:id="rId73"/>
    <p:sldId id="266" r:id="rId74"/>
    <p:sldId id="267" r:id="rId75"/>
    <p:sldId id="268" r:id="rId76"/>
    <p:sldId id="269" r:id="rId77"/>
    <p:sldId id="270" r:id="rId78"/>
    <p:sldId id="271" r:id="rId79"/>
    <p:sldId id="272" r:id="rId80"/>
    <p:sldId id="273" r:id="rId81"/>
    <p:sldId id="274" r:id="rId82"/>
    <p:sldId id="275" r:id="rId83"/>
    <p:sldId id="276" r:id="rId84"/>
    <p:sldId id="277" r:id="rId85"/>
    <p:sldId id="278" r:id="rId86"/>
    <p:sldId id="279" r:id="rId87"/>
    <p:sldId id="280" r:id="rId88"/>
    <p:sldId id="281" r:id="rId89"/>
    <p:sldId id="282" r:id="rId90"/>
    <p:sldId id="283" r:id="rId91"/>
    <p:sldId id="284" r:id="rId92"/>
    <p:sldId id="285" r:id="rId93"/>
    <p:sldId id="286" r:id="rId94"/>
    <p:sldId id="287" r:id="rId95"/>
    <p:sldId id="288" r:id="rId96"/>
    <p:sldId id="289" r:id="rId97"/>
    <p:sldId id="290" r:id="rId98"/>
    <p:sldId id="291" r:id="rId99"/>
    <p:sldId id="292" r:id="rId100"/>
    <p:sldId id="293" r:id="rId101"/>
    <p:sldId id="294" r:id="rId102"/>
    <p:sldId id="295" r:id="rId103"/>
    <p:sldId id="296" r:id="rId104"/>
    <p:sldId id="297" r:id="rId105"/>
    <p:sldId id="298" r:id="rId106"/>
    <p:sldId id="299" r:id="rId107"/>
    <p:sldId id="300" r:id="rId108"/>
    <p:sldId id="301" r:id="rId109"/>
    <p:sldId id="302" r:id="rId110"/>
    <p:sldId id="303" r:id="rId111"/>
    <p:sldId id="304" r:id="rId112"/>
    <p:sldId id="305" r:id="rId113"/>
    <p:sldId id="306" r:id="rId114"/>
    <p:sldId id="307" r:id="rId115"/>
    <p:sldId id="308" r:id="rId116"/>
    <p:sldId id="309" r:id="rId117"/>
    <p:sldId id="310" r:id="rId118"/>
    <p:sldId id="311" r:id="rId119"/>
    <p:sldId id="312" r:id="rId120"/>
    <p:sldId id="313" r:id="rId121"/>
    <p:sldId id="314" r:id="rId122"/>
    <p:sldId id="315" r:id="rId123"/>
    <p:sldId id="316" r:id="rId124"/>
    <p:sldId id="317" r:id="rId125"/>
    <p:sldId id="318" r:id="rId126"/>
    <p:sldId id="319" r:id="rId127"/>
    <p:sldId id="320" r:id="rId128"/>
    <p:sldId id="321" r:id="rId129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Montserrat Light" charset="1" panose="00000400000000000000"/>
      <p:regular r:id="rId13"/>
    </p:embeddedFont>
    <p:embeddedFont>
      <p:font typeface="Montserrat Light Bold" charset="1" panose="00000800000000000000"/>
      <p:regular r:id="rId14"/>
    </p:embeddedFont>
    <p:embeddedFont>
      <p:font typeface="Montserrat Light Italics" charset="1" panose="00000400000000000000"/>
      <p:regular r:id="rId15"/>
    </p:embeddedFont>
    <p:embeddedFont>
      <p:font typeface="Montserrat Light Bold Italics" charset="1" panose="00000800000000000000"/>
      <p:regular r:id="rId16"/>
    </p:embeddedFont>
    <p:embeddedFont>
      <p:font typeface="Roboto" charset="1" panose="02000000000000000000"/>
      <p:regular r:id="rId17"/>
    </p:embeddedFont>
    <p:embeddedFont>
      <p:font typeface="Roboto Bold" charset="1" panose="02000000000000000000"/>
      <p:regular r:id="rId18"/>
    </p:embeddedFont>
    <p:embeddedFont>
      <p:font typeface="Roboto Italics" charset="1" panose="02000000000000000000"/>
      <p:regular r:id="rId19"/>
    </p:embeddedFont>
    <p:embeddedFont>
      <p:font typeface="Roboto Bold Italics" charset="1" panose="02000000000000000000"/>
      <p:regular r:id="rId20"/>
    </p:embeddedFont>
    <p:embeddedFont>
      <p:font typeface="Montaser Arabic" charset="1" panose="00000500000000000000"/>
      <p:regular r:id="rId21"/>
    </p:embeddedFont>
    <p:embeddedFont>
      <p:font typeface="Montaser Arabic Bold" charset="1" panose="00000800000000000000"/>
      <p:regular r:id="rId22"/>
    </p:embeddedFont>
    <p:embeddedFont>
      <p:font typeface="Montaser Arabic Thin" charset="1" panose="00000200000000000000"/>
      <p:regular r:id="rId23"/>
    </p:embeddedFont>
    <p:embeddedFont>
      <p:font typeface="Montaser Arabic Extra-Light" charset="1" panose="00000300000000000000"/>
      <p:regular r:id="rId24"/>
    </p:embeddedFont>
    <p:embeddedFont>
      <p:font typeface="Montaser Arabic Light" charset="1" panose="00000400000000000000"/>
      <p:regular r:id="rId25"/>
    </p:embeddedFont>
    <p:embeddedFont>
      <p:font typeface="Montaser Arabic Medium" charset="1" panose="00000600000000000000"/>
      <p:regular r:id="rId26"/>
    </p:embeddedFont>
    <p:embeddedFont>
      <p:font typeface="Montaser Arabic Semi-Bold" charset="1" panose="00000700000000000000"/>
      <p:regular r:id="rId27"/>
    </p:embeddedFont>
    <p:embeddedFont>
      <p:font typeface="Montaser Arabic Ultra-Bold" charset="1" panose="00000900000000000000"/>
      <p:regular r:id="rId28"/>
    </p:embeddedFont>
    <p:embeddedFont>
      <p:font typeface="Montaser Arabic Heavy" charset="1" panose="00000A00000000000000"/>
      <p:regular r:id="rId29"/>
    </p:embeddedFont>
    <p:embeddedFont>
      <p:font typeface="Open Sauce" charset="1" panose="00000500000000000000"/>
      <p:regular r:id="rId30"/>
    </p:embeddedFont>
    <p:embeddedFont>
      <p:font typeface="Open Sauce Bold" charset="1" panose="00000800000000000000"/>
      <p:regular r:id="rId31"/>
    </p:embeddedFont>
    <p:embeddedFont>
      <p:font typeface="Open Sauce Italics" charset="1" panose="00000500000000000000"/>
      <p:regular r:id="rId32"/>
    </p:embeddedFont>
    <p:embeddedFont>
      <p:font typeface="Open Sauce Bold Italics" charset="1" panose="00000800000000000000"/>
      <p:regular r:id="rId33"/>
    </p:embeddedFont>
    <p:embeddedFont>
      <p:font typeface="Open Sauce Light" charset="1" panose="00000400000000000000"/>
      <p:regular r:id="rId34"/>
    </p:embeddedFont>
    <p:embeddedFont>
      <p:font typeface="Open Sauce Light Italics" charset="1" panose="00000400000000000000"/>
      <p:regular r:id="rId35"/>
    </p:embeddedFont>
    <p:embeddedFont>
      <p:font typeface="Open Sauce Medium" charset="1" panose="00000600000000000000"/>
      <p:regular r:id="rId36"/>
    </p:embeddedFont>
    <p:embeddedFont>
      <p:font typeface="Open Sauce Medium Italics" charset="1" panose="00000600000000000000"/>
      <p:regular r:id="rId37"/>
    </p:embeddedFont>
    <p:embeddedFont>
      <p:font typeface="Open Sauce Semi-Bold" charset="1" panose="00000700000000000000"/>
      <p:regular r:id="rId38"/>
    </p:embeddedFont>
    <p:embeddedFont>
      <p:font typeface="Open Sauce Semi-Bold Italics" charset="1" panose="00000700000000000000"/>
      <p:regular r:id="rId39"/>
    </p:embeddedFont>
    <p:embeddedFont>
      <p:font typeface="Open Sauce Heavy" charset="1" panose="00000A00000000000000"/>
      <p:regular r:id="rId40"/>
    </p:embeddedFont>
    <p:embeddedFont>
      <p:font typeface="Open Sauce Heavy Italics" charset="1" panose="00000A00000000000000"/>
      <p:regular r:id="rId41"/>
    </p:embeddedFont>
    <p:embeddedFont>
      <p:font typeface="Big Shoulders Display" charset="1" panose="00000000000000000000"/>
      <p:regular r:id="rId42"/>
    </p:embeddedFont>
    <p:embeddedFont>
      <p:font typeface="Big Shoulders Display Bold" charset="1" panose="00000000000000000000"/>
      <p:regular r:id="rId43"/>
    </p:embeddedFont>
    <p:embeddedFont>
      <p:font typeface="Big Shoulders Display Thin" charset="1" panose="00000000000000000000"/>
      <p:regular r:id="rId44"/>
    </p:embeddedFont>
    <p:embeddedFont>
      <p:font typeface="Big Shoulders Display Medium" charset="1" panose="00000000000000000000"/>
      <p:regular r:id="rId45"/>
    </p:embeddedFont>
    <p:embeddedFont>
      <p:font typeface="Montserrat" charset="1" panose="00000500000000000000"/>
      <p:regular r:id="rId46"/>
    </p:embeddedFont>
    <p:embeddedFont>
      <p:font typeface="Montserrat Bold" charset="1" panose="00000800000000000000"/>
      <p:regular r:id="rId47"/>
    </p:embeddedFont>
    <p:embeddedFont>
      <p:font typeface="Montserrat Italics" charset="1" panose="00000500000000000000"/>
      <p:regular r:id="rId48"/>
    </p:embeddedFont>
    <p:embeddedFont>
      <p:font typeface="Montserrat Bold Italics" charset="1" panose="00000800000000000000"/>
      <p:regular r:id="rId49"/>
    </p:embeddedFont>
    <p:embeddedFont>
      <p:font typeface="Montserrat Thin" charset="1" panose="00000300000000000000"/>
      <p:regular r:id="rId50"/>
    </p:embeddedFont>
    <p:embeddedFont>
      <p:font typeface="Montserrat Thin Italics" charset="1" panose="00000300000000000000"/>
      <p:regular r:id="rId51"/>
    </p:embeddedFont>
    <p:embeddedFont>
      <p:font typeface="Montserrat Extra-Light" charset="1" panose="00000300000000000000"/>
      <p:regular r:id="rId52"/>
    </p:embeddedFont>
    <p:embeddedFont>
      <p:font typeface="Montserrat Extra-Light Italics" charset="1" panose="00000300000000000000"/>
      <p:regular r:id="rId53"/>
    </p:embeddedFont>
    <p:embeddedFont>
      <p:font typeface="Montserrat Light" charset="1" panose="00000400000000000000"/>
      <p:regular r:id="rId54"/>
    </p:embeddedFont>
    <p:embeddedFont>
      <p:font typeface="Montserrat Light Italics" charset="1" panose="00000400000000000000"/>
      <p:regular r:id="rId55"/>
    </p:embeddedFont>
    <p:embeddedFont>
      <p:font typeface="Montserrat Medium" charset="1" panose="00000600000000000000"/>
      <p:regular r:id="rId56"/>
    </p:embeddedFont>
    <p:embeddedFont>
      <p:font typeface="Montserrat Medium Italics" charset="1" panose="00000600000000000000"/>
      <p:regular r:id="rId57"/>
    </p:embeddedFont>
    <p:embeddedFont>
      <p:font typeface="Montserrat Semi-Bold" charset="1" panose="00000700000000000000"/>
      <p:regular r:id="rId58"/>
    </p:embeddedFont>
    <p:embeddedFont>
      <p:font typeface="Montserrat Semi-Bold Italics" charset="1" panose="00000700000000000000"/>
      <p:regular r:id="rId59"/>
    </p:embeddedFont>
    <p:embeddedFont>
      <p:font typeface="Montserrat Ultra-Bold" charset="1" panose="00000900000000000000"/>
      <p:regular r:id="rId60"/>
    </p:embeddedFont>
    <p:embeddedFont>
      <p:font typeface="Montserrat Ultra-Bold Italics" charset="1" panose="00000900000000000000"/>
      <p:regular r:id="rId61"/>
    </p:embeddedFont>
    <p:embeddedFont>
      <p:font typeface="Montserrat Heavy" charset="1" panose="00000A00000000000000"/>
      <p:regular r:id="rId62"/>
    </p:embeddedFont>
    <p:embeddedFont>
      <p:font typeface="Montserrat Heavy Italics" charset="1" panose="00000A0000000000000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37.xml" Type="http://schemas.openxmlformats.org/officeDocument/2006/relationships/slide"/><Relationship Id="rId101" Target="slides/slide38.xml" Type="http://schemas.openxmlformats.org/officeDocument/2006/relationships/slide"/><Relationship Id="rId102" Target="slides/slide39.xml" Type="http://schemas.openxmlformats.org/officeDocument/2006/relationships/slide"/><Relationship Id="rId103" Target="slides/slide40.xml" Type="http://schemas.openxmlformats.org/officeDocument/2006/relationships/slide"/><Relationship Id="rId104" Target="slides/slide41.xml" Type="http://schemas.openxmlformats.org/officeDocument/2006/relationships/slide"/><Relationship Id="rId105" Target="slides/slide42.xml" Type="http://schemas.openxmlformats.org/officeDocument/2006/relationships/slide"/><Relationship Id="rId106" Target="slides/slide43.xml" Type="http://schemas.openxmlformats.org/officeDocument/2006/relationships/slide"/><Relationship Id="rId107" Target="slides/slide44.xml" Type="http://schemas.openxmlformats.org/officeDocument/2006/relationships/slide"/><Relationship Id="rId108" Target="slides/slide45.xml" Type="http://schemas.openxmlformats.org/officeDocument/2006/relationships/slide"/><Relationship Id="rId109" Target="slides/slide46.xml" Type="http://schemas.openxmlformats.org/officeDocument/2006/relationships/slide"/><Relationship Id="rId11" Target="fonts/font11.fntdata" Type="http://schemas.openxmlformats.org/officeDocument/2006/relationships/font"/><Relationship Id="rId110" Target="slides/slide47.xml" Type="http://schemas.openxmlformats.org/officeDocument/2006/relationships/slide"/><Relationship Id="rId111" Target="slides/slide48.xml" Type="http://schemas.openxmlformats.org/officeDocument/2006/relationships/slide"/><Relationship Id="rId112" Target="slides/slide49.xml" Type="http://schemas.openxmlformats.org/officeDocument/2006/relationships/slide"/><Relationship Id="rId113" Target="slides/slide50.xml" Type="http://schemas.openxmlformats.org/officeDocument/2006/relationships/slide"/><Relationship Id="rId114" Target="slides/slide51.xml" Type="http://schemas.openxmlformats.org/officeDocument/2006/relationships/slide"/><Relationship Id="rId115" Target="slides/slide52.xml" Type="http://schemas.openxmlformats.org/officeDocument/2006/relationships/slide"/><Relationship Id="rId116" Target="slides/slide53.xml" Type="http://schemas.openxmlformats.org/officeDocument/2006/relationships/slide"/><Relationship Id="rId117" Target="slides/slide54.xml" Type="http://schemas.openxmlformats.org/officeDocument/2006/relationships/slide"/><Relationship Id="rId118" Target="slides/slide55.xml" Type="http://schemas.openxmlformats.org/officeDocument/2006/relationships/slide"/><Relationship Id="rId119" Target="slides/slide56.xml" Type="http://schemas.openxmlformats.org/officeDocument/2006/relationships/slide"/><Relationship Id="rId12" Target="fonts/font12.fntdata" Type="http://schemas.openxmlformats.org/officeDocument/2006/relationships/font"/><Relationship Id="rId120" Target="slides/slide57.xml" Type="http://schemas.openxmlformats.org/officeDocument/2006/relationships/slide"/><Relationship Id="rId121" Target="slides/slide58.xml" Type="http://schemas.openxmlformats.org/officeDocument/2006/relationships/slide"/><Relationship Id="rId122" Target="slides/slide59.xml" Type="http://schemas.openxmlformats.org/officeDocument/2006/relationships/slide"/><Relationship Id="rId123" Target="slides/slide60.xml" Type="http://schemas.openxmlformats.org/officeDocument/2006/relationships/slide"/><Relationship Id="rId124" Target="slides/slide61.xml" Type="http://schemas.openxmlformats.org/officeDocument/2006/relationships/slide"/><Relationship Id="rId125" Target="slides/slide62.xml" Type="http://schemas.openxmlformats.org/officeDocument/2006/relationships/slide"/><Relationship Id="rId126" Target="slides/slide63.xml" Type="http://schemas.openxmlformats.org/officeDocument/2006/relationships/slide"/><Relationship Id="rId127" Target="slides/slide64.xml" Type="http://schemas.openxmlformats.org/officeDocument/2006/relationships/slide"/><Relationship Id="rId128" Target="slides/slide65.xml" Type="http://schemas.openxmlformats.org/officeDocument/2006/relationships/slide"/><Relationship Id="rId129" Target="slides/slide66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slides/slide1.xml" Type="http://schemas.openxmlformats.org/officeDocument/2006/relationships/slide"/><Relationship Id="rId65" Target="slides/slide2.xml" Type="http://schemas.openxmlformats.org/officeDocument/2006/relationships/slide"/><Relationship Id="rId66" Target="slides/slide3.xml" Type="http://schemas.openxmlformats.org/officeDocument/2006/relationships/slide"/><Relationship Id="rId67" Target="slides/slide4.xml" Type="http://schemas.openxmlformats.org/officeDocument/2006/relationships/slide"/><Relationship Id="rId68" Target="slides/slide5.xml" Type="http://schemas.openxmlformats.org/officeDocument/2006/relationships/slide"/><Relationship Id="rId69" Target="slides/slide6.xml" Type="http://schemas.openxmlformats.org/officeDocument/2006/relationships/slide"/><Relationship Id="rId7" Target="fonts/font7.fntdata" Type="http://schemas.openxmlformats.org/officeDocument/2006/relationships/font"/><Relationship Id="rId70" Target="slides/slide7.xml" Type="http://schemas.openxmlformats.org/officeDocument/2006/relationships/slide"/><Relationship Id="rId71" Target="slides/slide8.xml" Type="http://schemas.openxmlformats.org/officeDocument/2006/relationships/slide"/><Relationship Id="rId72" Target="slides/slide9.xml" Type="http://schemas.openxmlformats.org/officeDocument/2006/relationships/slide"/><Relationship Id="rId73" Target="slides/slide10.xml" Type="http://schemas.openxmlformats.org/officeDocument/2006/relationships/slide"/><Relationship Id="rId74" Target="slides/slide11.xml" Type="http://schemas.openxmlformats.org/officeDocument/2006/relationships/slide"/><Relationship Id="rId75" Target="slides/slide12.xml" Type="http://schemas.openxmlformats.org/officeDocument/2006/relationships/slide"/><Relationship Id="rId76" Target="slides/slide13.xml" Type="http://schemas.openxmlformats.org/officeDocument/2006/relationships/slide"/><Relationship Id="rId77" Target="slides/slide14.xml" Type="http://schemas.openxmlformats.org/officeDocument/2006/relationships/slide"/><Relationship Id="rId78" Target="slides/slide15.xml" Type="http://schemas.openxmlformats.org/officeDocument/2006/relationships/slide"/><Relationship Id="rId79" Target="slides/slide16.xml" Type="http://schemas.openxmlformats.org/officeDocument/2006/relationships/slide"/><Relationship Id="rId8" Target="fonts/font8.fntdata" Type="http://schemas.openxmlformats.org/officeDocument/2006/relationships/font"/><Relationship Id="rId80" Target="slides/slide17.xml" Type="http://schemas.openxmlformats.org/officeDocument/2006/relationships/slide"/><Relationship Id="rId81" Target="slides/slide18.xml" Type="http://schemas.openxmlformats.org/officeDocument/2006/relationships/slide"/><Relationship Id="rId82" Target="slides/slide19.xml" Type="http://schemas.openxmlformats.org/officeDocument/2006/relationships/slide"/><Relationship Id="rId83" Target="slides/slide20.xml" Type="http://schemas.openxmlformats.org/officeDocument/2006/relationships/slide"/><Relationship Id="rId84" Target="slides/slide21.xml" Type="http://schemas.openxmlformats.org/officeDocument/2006/relationships/slide"/><Relationship Id="rId85" Target="slides/slide22.xml" Type="http://schemas.openxmlformats.org/officeDocument/2006/relationships/slide"/><Relationship Id="rId86" Target="slides/slide23.xml" Type="http://schemas.openxmlformats.org/officeDocument/2006/relationships/slide"/><Relationship Id="rId87" Target="slides/slide24.xml" Type="http://schemas.openxmlformats.org/officeDocument/2006/relationships/slide"/><Relationship Id="rId88" Target="slides/slide25.xml" Type="http://schemas.openxmlformats.org/officeDocument/2006/relationships/slide"/><Relationship Id="rId89" Target="slides/slide26.xml" Type="http://schemas.openxmlformats.org/officeDocument/2006/relationships/slide"/><Relationship Id="rId9" Target="fonts/font9.fntdata" Type="http://schemas.openxmlformats.org/officeDocument/2006/relationships/font"/><Relationship Id="rId90" Target="slides/slide27.xml" Type="http://schemas.openxmlformats.org/officeDocument/2006/relationships/slide"/><Relationship Id="rId91" Target="slides/slide28.xml" Type="http://schemas.openxmlformats.org/officeDocument/2006/relationships/slide"/><Relationship Id="rId92" Target="slides/slide29.xml" Type="http://schemas.openxmlformats.org/officeDocument/2006/relationships/slide"/><Relationship Id="rId93" Target="slides/slide30.xml" Type="http://schemas.openxmlformats.org/officeDocument/2006/relationships/slide"/><Relationship Id="rId94" Target="slides/slide31.xml" Type="http://schemas.openxmlformats.org/officeDocument/2006/relationships/slide"/><Relationship Id="rId95" Target="slides/slide32.xml" Type="http://schemas.openxmlformats.org/officeDocument/2006/relationships/slide"/><Relationship Id="rId96" Target="slides/slide33.xml" Type="http://schemas.openxmlformats.org/officeDocument/2006/relationships/slide"/><Relationship Id="rId97" Target="slides/slide34.xml" Type="http://schemas.openxmlformats.org/officeDocument/2006/relationships/slide"/><Relationship Id="rId98" Target="slides/slide35.xml" Type="http://schemas.openxmlformats.org/officeDocument/2006/relationships/slide"/><Relationship Id="rId99" Target="slides/slide36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4.png" Type="http://schemas.openxmlformats.org/officeDocument/2006/relationships/image"/><Relationship Id="rId5" Target="../media/image25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6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6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6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8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2" Target="../media/image55.jpeg" Type="http://schemas.openxmlformats.org/officeDocument/2006/relationships/image"/><Relationship Id="rId3" Target="../media/image56.jpe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70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72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73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74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75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7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80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81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82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83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84.png" Type="http://schemas.openxmlformats.org/officeDocument/2006/relationships/image"/><Relationship Id="rId4" Target="../media/image85.svg" Type="http://schemas.openxmlformats.org/officeDocument/2006/relationships/image"/><Relationship Id="rId5" Target="../media/image86.png" Type="http://schemas.openxmlformats.org/officeDocument/2006/relationships/image"/><Relationship Id="rId6" Target="../media/image87.sv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88.png" Type="http://schemas.openxmlformats.org/officeDocument/2006/relationships/image"/><Relationship Id="rId4" Target="../media/image89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90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svg" Type="http://schemas.openxmlformats.org/officeDocument/2006/relationships/image"/><Relationship Id="rId11" Target="../media/image99.png" Type="http://schemas.openxmlformats.org/officeDocument/2006/relationships/image"/><Relationship Id="rId12" Target="../media/image100.svg" Type="http://schemas.openxmlformats.org/officeDocument/2006/relationships/image"/><Relationship Id="rId13" Target="../media/image101.png" Type="http://schemas.openxmlformats.org/officeDocument/2006/relationships/image"/><Relationship Id="rId14" Target="../media/image102.svg" Type="http://schemas.openxmlformats.org/officeDocument/2006/relationships/image"/><Relationship Id="rId15" Target="../media/image103.png" Type="http://schemas.openxmlformats.org/officeDocument/2006/relationships/image"/><Relationship Id="rId16" Target="../media/image104.svg" Type="http://schemas.openxmlformats.org/officeDocument/2006/relationships/image"/><Relationship Id="rId17" Target="../media/image105.png" Type="http://schemas.openxmlformats.org/officeDocument/2006/relationships/image"/><Relationship Id="rId18" Target="../media/image106.svg" Type="http://schemas.openxmlformats.org/officeDocument/2006/relationships/image"/><Relationship Id="rId19" Target="../media/image107.png" Type="http://schemas.openxmlformats.org/officeDocument/2006/relationships/image"/><Relationship Id="rId2" Target="../media/image14.png" Type="http://schemas.openxmlformats.org/officeDocument/2006/relationships/image"/><Relationship Id="rId20" Target="../media/image108.png" Type="http://schemas.openxmlformats.org/officeDocument/2006/relationships/image"/><Relationship Id="rId21" Target="../media/image109.png" Type="http://schemas.openxmlformats.org/officeDocument/2006/relationships/image"/><Relationship Id="rId22" Target="../media/image110.svg" Type="http://schemas.openxmlformats.org/officeDocument/2006/relationships/image"/><Relationship Id="rId23" Target="../media/image111.png" Type="http://schemas.openxmlformats.org/officeDocument/2006/relationships/image"/><Relationship Id="rId24" Target="../media/image112.png" Type="http://schemas.openxmlformats.org/officeDocument/2006/relationships/image"/><Relationship Id="rId25" Target="../media/image113.svg" Type="http://schemas.openxmlformats.org/officeDocument/2006/relationships/image"/><Relationship Id="rId26" Target="../media/image114.png" Type="http://schemas.openxmlformats.org/officeDocument/2006/relationships/image"/><Relationship Id="rId27" Target="../media/image115.svg" Type="http://schemas.openxmlformats.org/officeDocument/2006/relationships/image"/><Relationship Id="rId28" Target="../media/image116.png" Type="http://schemas.openxmlformats.org/officeDocument/2006/relationships/image"/><Relationship Id="rId29" Target="../media/image117.svg" Type="http://schemas.openxmlformats.org/officeDocument/2006/relationships/image"/><Relationship Id="rId3" Target="../media/image91.png" Type="http://schemas.openxmlformats.org/officeDocument/2006/relationships/image"/><Relationship Id="rId30" Target="../media/image118.png" Type="http://schemas.openxmlformats.org/officeDocument/2006/relationships/image"/><Relationship Id="rId31" Target="../media/image119.svg" Type="http://schemas.openxmlformats.org/officeDocument/2006/relationships/image"/><Relationship Id="rId32" Target="../media/image120.png" Type="http://schemas.openxmlformats.org/officeDocument/2006/relationships/image"/><Relationship Id="rId33" Target="../media/image121.svg" Type="http://schemas.openxmlformats.org/officeDocument/2006/relationships/image"/><Relationship Id="rId34" Target="../media/image122.png" Type="http://schemas.openxmlformats.org/officeDocument/2006/relationships/image"/><Relationship Id="rId35" Target="../media/image123.svg" Type="http://schemas.openxmlformats.org/officeDocument/2006/relationships/image"/><Relationship Id="rId36" Target="../media/image124.png" Type="http://schemas.openxmlformats.org/officeDocument/2006/relationships/image"/><Relationship Id="rId37" Target="../media/image125.svg" Type="http://schemas.openxmlformats.org/officeDocument/2006/relationships/image"/><Relationship Id="rId38" Target="../media/image126.png" Type="http://schemas.openxmlformats.org/officeDocument/2006/relationships/image"/><Relationship Id="rId39" Target="../media/image127.svg" Type="http://schemas.openxmlformats.org/officeDocument/2006/relationships/image"/><Relationship Id="rId4" Target="../media/image92.svg" Type="http://schemas.openxmlformats.org/officeDocument/2006/relationships/image"/><Relationship Id="rId40" Target="../media/image128.png" Type="http://schemas.openxmlformats.org/officeDocument/2006/relationships/image"/><Relationship Id="rId41" Target="../media/image129.svg" Type="http://schemas.openxmlformats.org/officeDocument/2006/relationships/image"/><Relationship Id="rId5" Target="../media/image93.png" Type="http://schemas.openxmlformats.org/officeDocument/2006/relationships/image"/><Relationship Id="rId6" Target="../media/image94.svg" Type="http://schemas.openxmlformats.org/officeDocument/2006/relationships/image"/><Relationship Id="rId7" Target="../media/image95.png" Type="http://schemas.openxmlformats.org/officeDocument/2006/relationships/image"/><Relationship Id="rId8" Target="../media/image96.svg" Type="http://schemas.openxmlformats.org/officeDocument/2006/relationships/image"/><Relationship Id="rId9" Target="../media/image97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0.jpe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png" Type="http://schemas.openxmlformats.org/officeDocument/2006/relationships/image"/><Relationship Id="rId3" Target="../media/image132.svg" Type="http://schemas.openxmlformats.org/officeDocument/2006/relationships/image"/><Relationship Id="rId4" Target="../media/image133.png" Type="http://schemas.openxmlformats.org/officeDocument/2006/relationships/image"/><Relationship Id="rId5" Target="../media/image13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5.png" Type="http://schemas.openxmlformats.org/officeDocument/2006/relationships/image"/><Relationship Id="rId3" Target="../media/image131.png" Type="http://schemas.openxmlformats.org/officeDocument/2006/relationships/image"/><Relationship Id="rId4" Target="../media/image132.sv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png" Type="http://schemas.openxmlformats.org/officeDocument/2006/relationships/image"/><Relationship Id="rId3" Target="../media/image132.svg" Type="http://schemas.openxmlformats.org/officeDocument/2006/relationships/image"/><Relationship Id="rId4" Target="../media/image136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png" Type="http://schemas.openxmlformats.org/officeDocument/2006/relationships/image"/><Relationship Id="rId3" Target="../media/image132.svg" Type="http://schemas.openxmlformats.org/officeDocument/2006/relationships/image"/><Relationship Id="rId4" Target="../media/image137.pn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png" Type="http://schemas.openxmlformats.org/officeDocument/2006/relationships/image"/><Relationship Id="rId3" Target="../media/image132.svg" Type="http://schemas.openxmlformats.org/officeDocument/2006/relationships/image"/><Relationship Id="rId4" Target="../media/image138.pn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png" Type="http://schemas.openxmlformats.org/officeDocument/2006/relationships/image"/><Relationship Id="rId3" Target="../media/image132.svg" Type="http://schemas.openxmlformats.org/officeDocument/2006/relationships/image"/><Relationship Id="rId4" Target="../media/image139.pn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png" Type="http://schemas.openxmlformats.org/officeDocument/2006/relationships/image"/><Relationship Id="rId3" Target="../media/image132.svg" Type="http://schemas.openxmlformats.org/officeDocument/2006/relationships/image"/><Relationship Id="rId4" Target="../media/image140.pn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png" Type="http://schemas.openxmlformats.org/officeDocument/2006/relationships/image"/><Relationship Id="rId3" Target="../media/image132.svg" Type="http://schemas.openxmlformats.org/officeDocument/2006/relationships/image"/><Relationship Id="rId4" Target="../media/image141.pn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png" Type="http://schemas.openxmlformats.org/officeDocument/2006/relationships/image"/><Relationship Id="rId3" Target="../media/image132.svg" Type="http://schemas.openxmlformats.org/officeDocument/2006/relationships/image"/><Relationship Id="rId4" Target="../media/image142.png" Type="http://schemas.openxmlformats.org/officeDocument/2006/relationships/image"/><Relationship Id="rId5" Target="https://docs.google.com/document/d/1FzVPoNQUXvBc_xe8tF3RtMVjmQCr0VDou_SDtDxusH8/edit#heading=h.nmjk7kltc3y0" TargetMode="External" Type="http://schemas.openxmlformats.org/officeDocument/2006/relationships/hyperlink"/></Relationships>
</file>

<file path=ppt/slides/_rels/slide4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png" Type="http://schemas.openxmlformats.org/officeDocument/2006/relationships/image"/><Relationship Id="rId3" Target="../media/image132.svg" Type="http://schemas.openxmlformats.org/officeDocument/2006/relationships/image"/><Relationship Id="rId4" Target="../media/image143.png" Type="http://schemas.openxmlformats.org/officeDocument/2006/relationships/image"/><Relationship Id="rId5" Target="https://docs.google.com/document/d/1FzVPoNQUXvBc_xe8tF3RtMVjmQCr0VDou_SDtDxusH8/edit#heading=h.nmjk7kltc3y0" TargetMode="External" Type="http://schemas.openxmlformats.org/officeDocument/2006/relationships/hyperlink"/></Relationships>
</file>

<file path=ppt/slides/_rels/slide4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png" Type="http://schemas.openxmlformats.org/officeDocument/2006/relationships/image"/><Relationship Id="rId3" Target="../media/image132.svg" Type="http://schemas.openxmlformats.org/officeDocument/2006/relationships/image"/><Relationship Id="rId4" Target="../media/image144.png" Type="http://schemas.openxmlformats.org/officeDocument/2006/relationships/image"/><Relationship Id="rId5" Target="https://docs.google.com/document/d/1FzVPoNQUXvBc_xe8tF3RtMVjmQCr0VDou_SDtDxusH8/edit#heading=h.nmjk7kltc3y0" TargetMode="External" Type="http://schemas.openxmlformats.org/officeDocument/2006/relationships/hyperlink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5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png" Type="http://schemas.openxmlformats.org/officeDocument/2006/relationships/image"/><Relationship Id="rId3" Target="../media/image132.svg" Type="http://schemas.openxmlformats.org/officeDocument/2006/relationships/image"/><Relationship Id="rId4" Target="../media/image145.png" Type="http://schemas.openxmlformats.org/officeDocument/2006/relationships/image"/><Relationship Id="rId5" Target="https://docs.google.com/document/d/1FzVPoNQUXvBc_xe8tF3RtMVjmQCr0VDou_SDtDxusH8/edit#heading=h.nmjk7kltc3y0" TargetMode="External" Type="http://schemas.openxmlformats.org/officeDocument/2006/relationships/hyperlink"/></Relationships>
</file>

<file path=ppt/slides/_rels/slide5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png" Type="http://schemas.openxmlformats.org/officeDocument/2006/relationships/image"/><Relationship Id="rId3" Target="../media/image132.svg" Type="http://schemas.openxmlformats.org/officeDocument/2006/relationships/image"/><Relationship Id="rId4" Target="../media/image146.png" Type="http://schemas.openxmlformats.org/officeDocument/2006/relationships/image"/><Relationship Id="rId5" Target="https://docs.google.com/document/d/1FzVPoNQUXvBc_xe8tF3RtMVjmQCr0VDou_SDtDxusH8/edit#heading=h.nmjk7kltc3y0" TargetMode="External" Type="http://schemas.openxmlformats.org/officeDocument/2006/relationships/hyperlink"/></Relationships>
</file>

<file path=ppt/slides/_rels/slide5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png" Type="http://schemas.openxmlformats.org/officeDocument/2006/relationships/image"/><Relationship Id="rId3" Target="../media/image132.svg" Type="http://schemas.openxmlformats.org/officeDocument/2006/relationships/image"/><Relationship Id="rId4" Target="../media/image147.png" Type="http://schemas.openxmlformats.org/officeDocument/2006/relationships/image"/><Relationship Id="rId5" Target="https://docs.google.com/document/d/1FzVPoNQUXvBc_xe8tF3RtMVjmQCr0VDou_SDtDxusH8/edit#heading=h.nmjk7kltc3y0" TargetMode="External" Type="http://schemas.openxmlformats.org/officeDocument/2006/relationships/hyperlink"/></Relationships>
</file>

<file path=ppt/slides/_rels/slide5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png" Type="http://schemas.openxmlformats.org/officeDocument/2006/relationships/image"/><Relationship Id="rId3" Target="../media/image132.svg" Type="http://schemas.openxmlformats.org/officeDocument/2006/relationships/image"/><Relationship Id="rId4" Target="../media/image148.png" Type="http://schemas.openxmlformats.org/officeDocument/2006/relationships/image"/><Relationship Id="rId5" Target="https://docs.google.com/document/d/1FzVPoNQUXvBc_xe8tF3RtMVjmQCr0VDou_SDtDxusH8/edit#heading=h.nmjk7kltc3y0" TargetMode="External" Type="http://schemas.openxmlformats.org/officeDocument/2006/relationships/hyperlink"/></Relationships>
</file>

<file path=ppt/slides/_rels/slide5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png" Type="http://schemas.openxmlformats.org/officeDocument/2006/relationships/image"/><Relationship Id="rId3" Target="../media/image132.svg" Type="http://schemas.openxmlformats.org/officeDocument/2006/relationships/image"/><Relationship Id="rId4" Target="../media/image149.png" Type="http://schemas.openxmlformats.org/officeDocument/2006/relationships/image"/><Relationship Id="rId5" Target="https://docs.google.com/document/d/1FzVPoNQUXvBc_xe8tF3RtMVjmQCr0VDou_SDtDxusH8/edit#heading=h.nmjk7kltc3y0" TargetMode="External" Type="http://schemas.openxmlformats.org/officeDocument/2006/relationships/hyperlink"/></Relationships>
</file>

<file path=ppt/slides/_rels/slide5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png" Type="http://schemas.openxmlformats.org/officeDocument/2006/relationships/image"/><Relationship Id="rId3" Target="../media/image132.svg" Type="http://schemas.openxmlformats.org/officeDocument/2006/relationships/image"/><Relationship Id="rId4" Target="../media/image150.png" Type="http://schemas.openxmlformats.org/officeDocument/2006/relationships/image"/><Relationship Id="rId5" Target="https://docs.google.com/document/d/1FzVPoNQUXvBc_xe8tF3RtMVjmQCr0VDou_SDtDxusH8/edit#heading=h.nmjk7kltc3y0" TargetMode="External" Type="http://schemas.openxmlformats.org/officeDocument/2006/relationships/hyperlink"/></Relationships>
</file>

<file path=ppt/slides/_rels/slide5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png" Type="http://schemas.openxmlformats.org/officeDocument/2006/relationships/image"/><Relationship Id="rId3" Target="../media/image132.svg" Type="http://schemas.openxmlformats.org/officeDocument/2006/relationships/image"/><Relationship Id="rId4" Target="../media/image151.png" Type="http://schemas.openxmlformats.org/officeDocument/2006/relationships/image"/><Relationship Id="rId5" Target="https://docs.google.com/document/d/1FzVPoNQUXvBc_xe8tF3RtMVjmQCr0VDou_SDtDxusH8/edit#heading=h.nmjk7kltc3y0" TargetMode="External" Type="http://schemas.openxmlformats.org/officeDocument/2006/relationships/hyperlink"/></Relationships>
</file>

<file path=ppt/slides/_rels/slide5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png" Type="http://schemas.openxmlformats.org/officeDocument/2006/relationships/image"/><Relationship Id="rId3" Target="../media/image132.svg" Type="http://schemas.openxmlformats.org/officeDocument/2006/relationships/image"/><Relationship Id="rId4" Target="../media/image152.jpeg" Type="http://schemas.openxmlformats.org/officeDocument/2006/relationships/image"/></Relationships>
</file>

<file path=ppt/slides/_rels/slide5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png" Type="http://schemas.openxmlformats.org/officeDocument/2006/relationships/image"/><Relationship Id="rId3" Target="../media/image132.svg" Type="http://schemas.openxmlformats.org/officeDocument/2006/relationships/image"/><Relationship Id="rId4" Target="../media/image153.png" Type="http://schemas.openxmlformats.org/officeDocument/2006/relationships/image"/><Relationship Id="rId5" Target="https://docs.google.com/document/d/1FzVPoNQUXvBc_xe8tF3RtMVjmQCr0VDou_SDtDxusH8/edit#heading=h.x4wt4zopjaqn" TargetMode="External" Type="http://schemas.openxmlformats.org/officeDocument/2006/relationships/hyperlink"/></Relationships>
</file>

<file path=ppt/slides/_rels/slide5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png" Type="http://schemas.openxmlformats.org/officeDocument/2006/relationships/image"/><Relationship Id="rId3" Target="../media/image132.svg" Type="http://schemas.openxmlformats.org/officeDocument/2006/relationships/image"/><Relationship Id="rId4" Target="../media/image154.png" Type="http://schemas.openxmlformats.org/officeDocument/2006/relationships/image"/><Relationship Id="rId5" Target="../media/image15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6.pn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6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6.png" Type="http://schemas.openxmlformats.org/officeDocument/2006/relationships/image"/><Relationship Id="rId3" Target="../media/image157.png" Type="http://schemas.openxmlformats.org/officeDocument/2006/relationships/image"/></Relationships>
</file>

<file path=ppt/slides/_rels/slide6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8.png" Type="http://schemas.openxmlformats.org/officeDocument/2006/relationships/image"/><Relationship Id="rId3" Target="../media/image159.png" Type="http://schemas.openxmlformats.org/officeDocument/2006/relationships/image"/></Relationships>
</file>

<file path=ppt/slides/_rels/slide6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0.png" Type="http://schemas.openxmlformats.org/officeDocument/2006/relationships/image"/></Relationships>
</file>

<file path=ppt/slides/_rels/slide6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0.jpeg" Type="http://schemas.openxmlformats.org/officeDocument/2006/relationships/image"/></Relationships>
</file>

<file path=ppt/slides/_rels/slide6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/Relationships>
</file>

<file path=ppt/slides/_rels/slide6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61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5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21081" y="1000665"/>
            <a:ext cx="1245837" cy="985530"/>
          </a:xfrm>
          <a:custGeom>
            <a:avLst/>
            <a:gdLst/>
            <a:ahLst/>
            <a:cxnLst/>
            <a:rect r="r" b="b" t="t" l="l"/>
            <a:pathLst>
              <a:path h="985530" w="1245837">
                <a:moveTo>
                  <a:pt x="0" y="0"/>
                </a:moveTo>
                <a:lnTo>
                  <a:pt x="1245838" y="0"/>
                </a:lnTo>
                <a:lnTo>
                  <a:pt x="1245838" y="985530"/>
                </a:lnTo>
                <a:lnTo>
                  <a:pt x="0" y="985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6"/>
              <a:stretch>
                <a:fillRect l="-114498" t="-230" r="-2201" b="-2063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87363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533445" y="4566557"/>
            <a:ext cx="9405358" cy="199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4"/>
              </a:lnSpc>
            </a:pPr>
            <a:r>
              <a:rPr lang="en-US" sz="5800" spc="81">
                <a:solidFill>
                  <a:srgbClr val="040506"/>
                </a:solidFill>
                <a:latin typeface="Montserrat"/>
              </a:rPr>
              <a:t>PHÂN TÍCH &amp; THIẾT KẾ WEBSITE KINH DOANH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28152" y="2080902"/>
            <a:ext cx="243169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spc="-61">
                <a:solidFill>
                  <a:srgbClr val="040506"/>
                </a:solidFill>
                <a:latin typeface="Montserrat Classic Bold"/>
              </a:rPr>
              <a:t>BORCELLE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1449" y="3487246"/>
            <a:ext cx="7345101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9"/>
              </a:lnSpc>
            </a:pPr>
            <a:r>
              <a:rPr lang="en-US" sz="4500" spc="63">
                <a:solidFill>
                  <a:srgbClr val="040506"/>
                </a:solidFill>
                <a:latin typeface="Montserrat Bold"/>
              </a:rPr>
              <a:t>ĐỒ ÁN CUỐI KỲ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774477" y="9417029"/>
            <a:ext cx="52994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819602" y="9417029"/>
            <a:ext cx="43969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EEEEE"/>
                </a:solidFill>
                <a:latin typeface="Montaser Arabic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09302" y="-3899328"/>
            <a:ext cx="5660722" cy="566072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EFEFD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566933" y="-2986253"/>
            <a:ext cx="4238077" cy="4238077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671588" y="8736050"/>
            <a:ext cx="1232823" cy="1281763"/>
          </a:xfrm>
          <a:custGeom>
            <a:avLst/>
            <a:gdLst/>
            <a:ahLst/>
            <a:cxnLst/>
            <a:rect r="r" b="b" t="t" l="l"/>
            <a:pathLst>
              <a:path h="1281763" w="1232823">
                <a:moveTo>
                  <a:pt x="0" y="0"/>
                </a:moveTo>
                <a:lnTo>
                  <a:pt x="1232824" y="0"/>
                </a:lnTo>
                <a:lnTo>
                  <a:pt x="1232824" y="1281763"/>
                </a:lnTo>
                <a:lnTo>
                  <a:pt x="0" y="1281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9475" y="2213831"/>
            <a:ext cx="8194416" cy="3797277"/>
          </a:xfrm>
          <a:custGeom>
            <a:avLst/>
            <a:gdLst/>
            <a:ahLst/>
            <a:cxnLst/>
            <a:rect r="r" b="b" t="t" l="l"/>
            <a:pathLst>
              <a:path h="3797277" w="8194416">
                <a:moveTo>
                  <a:pt x="0" y="0"/>
                </a:moveTo>
                <a:lnTo>
                  <a:pt x="8194417" y="0"/>
                </a:lnTo>
                <a:lnTo>
                  <a:pt x="8194417" y="3797277"/>
                </a:lnTo>
                <a:lnTo>
                  <a:pt x="0" y="3797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88" t="-1566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92129" y="285083"/>
            <a:ext cx="1230374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6650">
                <a:solidFill>
                  <a:srgbClr val="FEFEFD"/>
                </a:solidFill>
                <a:latin typeface="Montserrat Bold"/>
              </a:rPr>
              <a:t>WEBSITE ELISE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663789" y="268704"/>
            <a:ext cx="2052066" cy="2052058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409588" y="3248140"/>
            <a:ext cx="8262000" cy="3790720"/>
          </a:xfrm>
          <a:custGeom>
            <a:avLst/>
            <a:gdLst/>
            <a:ahLst/>
            <a:cxnLst/>
            <a:rect r="r" b="b" t="t" l="l"/>
            <a:pathLst>
              <a:path h="3790720" w="8262000">
                <a:moveTo>
                  <a:pt x="0" y="0"/>
                </a:moveTo>
                <a:lnTo>
                  <a:pt x="8262000" y="0"/>
                </a:lnTo>
                <a:lnTo>
                  <a:pt x="8262000" y="3790720"/>
                </a:lnTo>
                <a:lnTo>
                  <a:pt x="0" y="3790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89" t="-17164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59475" y="6220658"/>
            <a:ext cx="8217800" cy="3726118"/>
          </a:xfrm>
          <a:custGeom>
            <a:avLst/>
            <a:gdLst/>
            <a:ahLst/>
            <a:cxnLst/>
            <a:rect r="r" b="b" t="t" l="l"/>
            <a:pathLst>
              <a:path h="3726118" w="8217800">
                <a:moveTo>
                  <a:pt x="0" y="0"/>
                </a:moveTo>
                <a:lnTo>
                  <a:pt x="8217800" y="0"/>
                </a:lnTo>
                <a:lnTo>
                  <a:pt x="8217800" y="3726118"/>
                </a:lnTo>
                <a:lnTo>
                  <a:pt x="0" y="37261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7164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089806" y="1451831"/>
            <a:ext cx="4108387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</a:pPr>
            <a:r>
              <a:rPr lang="en-US" sz="3585">
                <a:solidFill>
                  <a:srgbClr val="FEFEFD"/>
                </a:solidFill>
                <a:latin typeface="Montserrat Bold"/>
              </a:rPr>
              <a:t>NHƯỢC ĐIỂM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74705" y="7565466"/>
            <a:ext cx="8541150" cy="176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Giao diện chưa tối ưu.</a:t>
            </a:r>
          </a:p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Khung đăng nhập có kích thước khá lớn, các button hiển thị không đẹp.</a:t>
            </a:r>
          </a:p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Thanh tìm kiếm kém thu hút.</a:t>
            </a:r>
          </a:p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Không có chức năng phân trang cho sản phẩm, hình ảnh sản phẩm khá lớn ảnh hưởng đến trải nghiệm khách hàng.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819602" y="9417029"/>
            <a:ext cx="43969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EFEFD"/>
                </a:solidFill>
                <a:latin typeface="Montaser Arabic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09302" y="-3899328"/>
            <a:ext cx="5660722" cy="566072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EFEFD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566933" y="-2986253"/>
            <a:ext cx="4238077" cy="4238077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420534" y="8617418"/>
            <a:ext cx="1232823" cy="1281763"/>
          </a:xfrm>
          <a:custGeom>
            <a:avLst/>
            <a:gdLst/>
            <a:ahLst/>
            <a:cxnLst/>
            <a:rect r="r" b="b" t="t" l="l"/>
            <a:pathLst>
              <a:path h="1281763" w="1232823">
                <a:moveTo>
                  <a:pt x="0" y="0"/>
                </a:moveTo>
                <a:lnTo>
                  <a:pt x="1232823" y="0"/>
                </a:lnTo>
                <a:lnTo>
                  <a:pt x="1232823" y="1281764"/>
                </a:lnTo>
                <a:lnTo>
                  <a:pt x="0" y="1281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92129" y="285083"/>
            <a:ext cx="1230374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6650">
                <a:solidFill>
                  <a:srgbClr val="FEFEFD"/>
                </a:solidFill>
                <a:latin typeface="Montserrat Bold"/>
              </a:rPr>
              <a:t>WEBSITE YAME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663789" y="268704"/>
            <a:ext cx="2052066" cy="2052058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45235" y="2896769"/>
            <a:ext cx="8351140" cy="3979840"/>
          </a:xfrm>
          <a:custGeom>
            <a:avLst/>
            <a:gdLst/>
            <a:ahLst/>
            <a:cxnLst/>
            <a:rect r="r" b="b" t="t" l="l"/>
            <a:pathLst>
              <a:path h="3979840" w="8351140">
                <a:moveTo>
                  <a:pt x="0" y="0"/>
                </a:moveTo>
                <a:lnTo>
                  <a:pt x="8351140" y="0"/>
                </a:lnTo>
                <a:lnTo>
                  <a:pt x="8351140" y="3979840"/>
                </a:lnTo>
                <a:lnTo>
                  <a:pt x="0" y="39798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64715" y="2999019"/>
            <a:ext cx="8351140" cy="3979840"/>
          </a:xfrm>
          <a:custGeom>
            <a:avLst/>
            <a:gdLst/>
            <a:ahLst/>
            <a:cxnLst/>
            <a:rect r="r" b="b" t="t" l="l"/>
            <a:pathLst>
              <a:path h="3979840" w="8351140">
                <a:moveTo>
                  <a:pt x="0" y="0"/>
                </a:moveTo>
                <a:lnTo>
                  <a:pt x="8351140" y="0"/>
                </a:lnTo>
                <a:lnTo>
                  <a:pt x="8351140" y="3979840"/>
                </a:lnTo>
                <a:lnTo>
                  <a:pt x="0" y="39798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202" r="0" b="-13140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089806" y="1451831"/>
            <a:ext cx="4108387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</a:pPr>
            <a:r>
              <a:rPr lang="en-US" sz="3585">
                <a:solidFill>
                  <a:srgbClr val="FEFEFD"/>
                </a:solidFill>
                <a:latin typeface="Montserrat Bold"/>
              </a:rPr>
              <a:t>ƯU ĐIỂM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44504" y="7603501"/>
            <a:ext cx="12303743" cy="205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Giao diện trực quan, dễ sử dụng. Giao diện chính là các bộ sưu tập cùng các khuyến mãi, dễ dàng kích thích nhu cầu mua sắm của khách hàng.</a:t>
            </a:r>
          </a:p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Dễ dàng đăng nhập bằng số điện thoại đã đăng ký Zalo.</a:t>
            </a:r>
          </a:p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Ẩn nút đăng xuất một cách khéo léo, không hiển thị trực tiếp tại submenu.</a:t>
            </a:r>
          </a:p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Có chức năng tạo điểm tích lũy và giảm giá dựa trên điểm này. </a:t>
            </a:r>
          </a:p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Không có vùng để sort theo màu, theo giá nhưng tính năng search khá hiệu quả khi khách hàng có thể nhập theo ý muốn.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887051" y="9417029"/>
            <a:ext cx="30480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EFEFD"/>
                </a:solidFill>
                <a:latin typeface="Montaser Arabic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09302" y="-3899328"/>
            <a:ext cx="5660722" cy="566072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EFEFD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566933" y="-2986253"/>
            <a:ext cx="4238077" cy="4238077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420534" y="8617418"/>
            <a:ext cx="1232823" cy="1281763"/>
          </a:xfrm>
          <a:custGeom>
            <a:avLst/>
            <a:gdLst/>
            <a:ahLst/>
            <a:cxnLst/>
            <a:rect r="r" b="b" t="t" l="l"/>
            <a:pathLst>
              <a:path h="1281763" w="1232823">
                <a:moveTo>
                  <a:pt x="0" y="0"/>
                </a:moveTo>
                <a:lnTo>
                  <a:pt x="1232823" y="0"/>
                </a:lnTo>
                <a:lnTo>
                  <a:pt x="1232823" y="1281764"/>
                </a:lnTo>
                <a:lnTo>
                  <a:pt x="0" y="1281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92129" y="285083"/>
            <a:ext cx="1230374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6650">
                <a:solidFill>
                  <a:srgbClr val="FEFEFD"/>
                </a:solidFill>
                <a:latin typeface="Montserrat Bold"/>
              </a:rPr>
              <a:t>WEBSITE YAME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663789" y="268704"/>
            <a:ext cx="2052066" cy="2052058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419225" y="2320762"/>
            <a:ext cx="7413844" cy="3450584"/>
          </a:xfrm>
          <a:custGeom>
            <a:avLst/>
            <a:gdLst/>
            <a:ahLst/>
            <a:cxnLst/>
            <a:rect r="r" b="b" t="t" l="l"/>
            <a:pathLst>
              <a:path h="3450584" w="7413844">
                <a:moveTo>
                  <a:pt x="0" y="0"/>
                </a:moveTo>
                <a:lnTo>
                  <a:pt x="7413844" y="0"/>
                </a:lnTo>
                <a:lnTo>
                  <a:pt x="7413844" y="3450584"/>
                </a:lnTo>
                <a:lnTo>
                  <a:pt x="0" y="3450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31" t="0" r="-1831" b="-1310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99648" y="2875434"/>
            <a:ext cx="7559652" cy="6164094"/>
          </a:xfrm>
          <a:custGeom>
            <a:avLst/>
            <a:gdLst/>
            <a:ahLst/>
            <a:cxnLst/>
            <a:rect r="r" b="b" t="t" l="l"/>
            <a:pathLst>
              <a:path h="6164094" w="7559652">
                <a:moveTo>
                  <a:pt x="0" y="0"/>
                </a:moveTo>
                <a:lnTo>
                  <a:pt x="7559652" y="0"/>
                </a:lnTo>
                <a:lnTo>
                  <a:pt x="7559652" y="6164095"/>
                </a:lnTo>
                <a:lnTo>
                  <a:pt x="0" y="61640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8577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19225" y="6333321"/>
            <a:ext cx="7413844" cy="3533160"/>
          </a:xfrm>
          <a:custGeom>
            <a:avLst/>
            <a:gdLst/>
            <a:ahLst/>
            <a:cxnLst/>
            <a:rect r="r" b="b" t="t" l="l"/>
            <a:pathLst>
              <a:path h="3533160" w="7413844">
                <a:moveTo>
                  <a:pt x="0" y="0"/>
                </a:moveTo>
                <a:lnTo>
                  <a:pt x="7413844" y="0"/>
                </a:lnTo>
                <a:lnTo>
                  <a:pt x="7413844" y="3533160"/>
                </a:lnTo>
                <a:lnTo>
                  <a:pt x="0" y="35331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089806" y="1451831"/>
            <a:ext cx="4108387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</a:pPr>
            <a:r>
              <a:rPr lang="en-US" sz="3585">
                <a:solidFill>
                  <a:srgbClr val="FEFEFD"/>
                </a:solidFill>
                <a:latin typeface="Montserrat Bold"/>
              </a:rPr>
              <a:t>ƯU ĐIỂM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844367" y="9417029"/>
            <a:ext cx="39016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EFEFD"/>
                </a:solidFill>
                <a:latin typeface="Montaser Arabic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09302" y="-3899328"/>
            <a:ext cx="5660722" cy="566072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EFEFD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566933" y="-2986253"/>
            <a:ext cx="4238077" cy="4238077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420534" y="8617418"/>
            <a:ext cx="1232823" cy="1281763"/>
          </a:xfrm>
          <a:custGeom>
            <a:avLst/>
            <a:gdLst/>
            <a:ahLst/>
            <a:cxnLst/>
            <a:rect r="r" b="b" t="t" l="l"/>
            <a:pathLst>
              <a:path h="1281763" w="1232823">
                <a:moveTo>
                  <a:pt x="0" y="0"/>
                </a:moveTo>
                <a:lnTo>
                  <a:pt x="1232823" y="0"/>
                </a:lnTo>
                <a:lnTo>
                  <a:pt x="1232823" y="1281764"/>
                </a:lnTo>
                <a:lnTo>
                  <a:pt x="0" y="1281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92129" y="435134"/>
            <a:ext cx="1230374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6650">
                <a:solidFill>
                  <a:srgbClr val="FEFEFD"/>
                </a:solidFill>
                <a:latin typeface="Montserrat Bold"/>
              </a:rPr>
              <a:t>WEBSITE YAME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663789" y="268704"/>
            <a:ext cx="2052066" cy="2052058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18618" y="3149678"/>
            <a:ext cx="9236479" cy="5028991"/>
          </a:xfrm>
          <a:custGeom>
            <a:avLst/>
            <a:gdLst/>
            <a:ahLst/>
            <a:cxnLst/>
            <a:rect r="r" b="b" t="t" l="l"/>
            <a:pathLst>
              <a:path h="5028991" w="9236479">
                <a:moveTo>
                  <a:pt x="0" y="0"/>
                </a:moveTo>
                <a:lnTo>
                  <a:pt x="9236479" y="0"/>
                </a:lnTo>
                <a:lnTo>
                  <a:pt x="9236479" y="5028991"/>
                </a:lnTo>
                <a:lnTo>
                  <a:pt x="0" y="50289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69" t="0" r="-972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089806" y="1601882"/>
            <a:ext cx="4108387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</a:pPr>
            <a:r>
              <a:rPr lang="en-US" sz="3585">
                <a:solidFill>
                  <a:srgbClr val="FEFEFD"/>
                </a:solidFill>
                <a:latin typeface="Montserrat Bold"/>
              </a:rPr>
              <a:t>NHƯỢC ĐIỂM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46850" y="4916956"/>
            <a:ext cx="8290096" cy="146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Chức năng giỏ hàng chưa phù hợp, khách hàng không thể chọn sản phẩm mình cần mua, mà phải xóa những sản phẩm không cần mua.</a:t>
            </a:r>
          </a:p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Không tiến hành xác minh số điện thoại đặt hàng.</a:t>
            </a:r>
          </a:p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Không có chức năng hủy đơn hàng đã đặt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43534" y="9417029"/>
            <a:ext cx="39183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EFEFD"/>
                </a:solidFill>
                <a:latin typeface="Montaser Arabic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09302" y="-3899328"/>
            <a:ext cx="5660722" cy="566072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EFEFD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566933" y="-2986253"/>
            <a:ext cx="4238077" cy="4238077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420534" y="8617418"/>
            <a:ext cx="1232823" cy="1281763"/>
          </a:xfrm>
          <a:custGeom>
            <a:avLst/>
            <a:gdLst/>
            <a:ahLst/>
            <a:cxnLst/>
            <a:rect r="r" b="b" t="t" l="l"/>
            <a:pathLst>
              <a:path h="1281763" w="1232823">
                <a:moveTo>
                  <a:pt x="0" y="0"/>
                </a:moveTo>
                <a:lnTo>
                  <a:pt x="1232823" y="0"/>
                </a:lnTo>
                <a:lnTo>
                  <a:pt x="1232823" y="1281764"/>
                </a:lnTo>
                <a:lnTo>
                  <a:pt x="0" y="1281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92129" y="435134"/>
            <a:ext cx="1230374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6650">
                <a:solidFill>
                  <a:srgbClr val="FEFEFD"/>
                </a:solidFill>
                <a:latin typeface="Montserrat Bold"/>
              </a:rPr>
              <a:t>WEBSITE YAME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663789" y="268704"/>
            <a:ext cx="2052066" cy="2052058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2596987"/>
            <a:ext cx="7891973" cy="6134712"/>
          </a:xfrm>
          <a:custGeom>
            <a:avLst/>
            <a:gdLst/>
            <a:ahLst/>
            <a:cxnLst/>
            <a:rect r="r" b="b" t="t" l="l"/>
            <a:pathLst>
              <a:path h="6134712" w="7891973">
                <a:moveTo>
                  <a:pt x="0" y="0"/>
                </a:moveTo>
                <a:lnTo>
                  <a:pt x="7891973" y="0"/>
                </a:lnTo>
                <a:lnTo>
                  <a:pt x="7891973" y="6134712"/>
                </a:lnTo>
                <a:lnTo>
                  <a:pt x="0" y="61347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941" r="0" b="-8417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90113" y="2596987"/>
            <a:ext cx="7794743" cy="6134712"/>
          </a:xfrm>
          <a:custGeom>
            <a:avLst/>
            <a:gdLst/>
            <a:ahLst/>
            <a:cxnLst/>
            <a:rect r="r" b="b" t="t" l="l"/>
            <a:pathLst>
              <a:path h="6134712" w="7794743">
                <a:moveTo>
                  <a:pt x="0" y="0"/>
                </a:moveTo>
                <a:lnTo>
                  <a:pt x="7794743" y="0"/>
                </a:lnTo>
                <a:lnTo>
                  <a:pt x="7794743" y="6134712"/>
                </a:lnTo>
                <a:lnTo>
                  <a:pt x="0" y="6134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8222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089806" y="1601882"/>
            <a:ext cx="4108387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</a:pPr>
            <a:r>
              <a:rPr lang="en-US" sz="3585">
                <a:solidFill>
                  <a:srgbClr val="FEFEFD"/>
                </a:solidFill>
                <a:latin typeface="Montserrat Bold"/>
              </a:rPr>
              <a:t>NHƯỢC ĐIỂM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41926" y="9417029"/>
            <a:ext cx="39504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EFEFD"/>
                </a:solidFill>
                <a:latin typeface="Montaser Arabic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09302" y="-3899328"/>
            <a:ext cx="5660722" cy="566072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EFEFD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566933" y="-2986253"/>
            <a:ext cx="4238077" cy="4238077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155378" y="523875"/>
            <a:ext cx="1230374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6650">
                <a:solidFill>
                  <a:srgbClr val="FEFEFD"/>
                </a:solidFill>
                <a:latin typeface="Montserrat Bold"/>
              </a:rPr>
              <a:t>WEBSITE BOO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663789" y="268704"/>
            <a:ext cx="2052066" cy="2052058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15479" y="1928419"/>
            <a:ext cx="8150124" cy="3871445"/>
          </a:xfrm>
          <a:custGeom>
            <a:avLst/>
            <a:gdLst/>
            <a:ahLst/>
            <a:cxnLst/>
            <a:rect r="r" b="b" t="t" l="l"/>
            <a:pathLst>
              <a:path h="3871445" w="8150124">
                <a:moveTo>
                  <a:pt x="0" y="0"/>
                </a:moveTo>
                <a:lnTo>
                  <a:pt x="8150124" y="0"/>
                </a:lnTo>
                <a:lnTo>
                  <a:pt x="8150124" y="3871445"/>
                </a:lnTo>
                <a:lnTo>
                  <a:pt x="0" y="3871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82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58714" y="5971314"/>
            <a:ext cx="10272111" cy="3932292"/>
          </a:xfrm>
          <a:custGeom>
            <a:avLst/>
            <a:gdLst/>
            <a:ahLst/>
            <a:cxnLst/>
            <a:rect r="r" b="b" t="t" l="l"/>
            <a:pathLst>
              <a:path h="3932292" w="10272111">
                <a:moveTo>
                  <a:pt x="0" y="0"/>
                </a:moveTo>
                <a:lnTo>
                  <a:pt x="10272111" y="0"/>
                </a:lnTo>
                <a:lnTo>
                  <a:pt x="10272111" y="3932292"/>
                </a:lnTo>
                <a:lnTo>
                  <a:pt x="0" y="3932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71144" y="7318335"/>
            <a:ext cx="4108387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2"/>
              </a:lnSpc>
            </a:pPr>
            <a:r>
              <a:rPr lang="en-US" sz="4085">
                <a:solidFill>
                  <a:srgbClr val="FEFEFD"/>
                </a:solidFill>
                <a:latin typeface="Montserrat Bold"/>
              </a:rPr>
              <a:t>ƯU ĐIỂM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7620089">
            <a:off x="-470511" y="8069623"/>
            <a:ext cx="1232823" cy="1281763"/>
          </a:xfrm>
          <a:custGeom>
            <a:avLst/>
            <a:gdLst/>
            <a:ahLst/>
            <a:cxnLst/>
            <a:rect r="r" b="b" t="t" l="l"/>
            <a:pathLst>
              <a:path h="1281763" w="1232823">
                <a:moveTo>
                  <a:pt x="0" y="0"/>
                </a:moveTo>
                <a:lnTo>
                  <a:pt x="1232823" y="0"/>
                </a:lnTo>
                <a:lnTo>
                  <a:pt x="1232823" y="1281764"/>
                </a:lnTo>
                <a:lnTo>
                  <a:pt x="0" y="1281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933602" y="3300477"/>
            <a:ext cx="8782253" cy="875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Website được thiết kế đơn giản, tương đối đầy đủ các tính năng.</a:t>
            </a:r>
          </a:p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Có tính năng xem nhanh màu của các sản phẩm mà không cần vào trang sản phẩm chi tiết, giúp tăng trải nghiệm khách hàng.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837640" y="9417029"/>
            <a:ext cx="40362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09302" y="-3899328"/>
            <a:ext cx="5660722" cy="566072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EFEFD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566933" y="-2986253"/>
            <a:ext cx="4238077" cy="4238077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663789" y="268704"/>
            <a:ext cx="2052066" cy="2052058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44524" y="1684387"/>
            <a:ext cx="9093757" cy="3892783"/>
          </a:xfrm>
          <a:custGeom>
            <a:avLst/>
            <a:gdLst/>
            <a:ahLst/>
            <a:cxnLst/>
            <a:rect r="r" b="b" t="t" l="l"/>
            <a:pathLst>
              <a:path h="3892783" w="9093757">
                <a:moveTo>
                  <a:pt x="0" y="0"/>
                </a:moveTo>
                <a:lnTo>
                  <a:pt x="9093757" y="0"/>
                </a:lnTo>
                <a:lnTo>
                  <a:pt x="9093757" y="3892783"/>
                </a:lnTo>
                <a:lnTo>
                  <a:pt x="0" y="38927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5" b="-1412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89474" y="5729570"/>
            <a:ext cx="8830907" cy="4260223"/>
          </a:xfrm>
          <a:custGeom>
            <a:avLst/>
            <a:gdLst/>
            <a:ahLst/>
            <a:cxnLst/>
            <a:rect r="r" b="b" t="t" l="l"/>
            <a:pathLst>
              <a:path h="4260223" w="8830907">
                <a:moveTo>
                  <a:pt x="0" y="0"/>
                </a:moveTo>
                <a:lnTo>
                  <a:pt x="8830906" y="0"/>
                </a:lnTo>
                <a:lnTo>
                  <a:pt x="8830906" y="4260222"/>
                </a:lnTo>
                <a:lnTo>
                  <a:pt x="0" y="426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5" t="-1005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350734" y="3321216"/>
            <a:ext cx="4108387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2"/>
              </a:lnSpc>
            </a:pPr>
            <a:r>
              <a:rPr lang="en-US" sz="4085">
                <a:solidFill>
                  <a:srgbClr val="FEFEFD"/>
                </a:solidFill>
                <a:latin typeface="Montserrat Bold"/>
              </a:rPr>
              <a:t>NHƯỢC ĐIỂM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55378" y="523875"/>
            <a:ext cx="1230374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6650">
                <a:solidFill>
                  <a:srgbClr val="FEFEFD"/>
                </a:solidFill>
                <a:latin typeface="Montserrat Bold"/>
              </a:rPr>
              <a:t>WEBSITE BOO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7620089">
            <a:off x="-856937" y="8617418"/>
            <a:ext cx="1232823" cy="1281763"/>
          </a:xfrm>
          <a:custGeom>
            <a:avLst/>
            <a:gdLst/>
            <a:ahLst/>
            <a:cxnLst/>
            <a:rect r="r" b="b" t="t" l="l"/>
            <a:pathLst>
              <a:path h="1281763" w="1232823">
                <a:moveTo>
                  <a:pt x="0" y="0"/>
                </a:moveTo>
                <a:lnTo>
                  <a:pt x="1232824" y="0"/>
                </a:lnTo>
                <a:lnTo>
                  <a:pt x="1232824" y="1281764"/>
                </a:lnTo>
                <a:lnTo>
                  <a:pt x="0" y="1281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94649" y="6098547"/>
            <a:ext cx="7898209" cy="11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Tốc độ load web khá chậm.</a:t>
            </a:r>
          </a:p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Không có phân trang cho sản phẩm.</a:t>
            </a:r>
          </a:p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Để lựa chọn sản phẩm cần mua trong giỏ hàng, khách hàng cần xóa các sản phẩm còn lại.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834425" y="9417029"/>
            <a:ext cx="41005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09302" y="-3899328"/>
            <a:ext cx="5660722" cy="566072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EFEFD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566933" y="-2986253"/>
            <a:ext cx="4238077" cy="4238077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500902" y="2004281"/>
            <a:ext cx="1232823" cy="1281763"/>
          </a:xfrm>
          <a:custGeom>
            <a:avLst/>
            <a:gdLst/>
            <a:ahLst/>
            <a:cxnLst/>
            <a:rect r="r" b="b" t="t" l="l"/>
            <a:pathLst>
              <a:path h="1281763" w="1232823">
                <a:moveTo>
                  <a:pt x="0" y="0"/>
                </a:moveTo>
                <a:lnTo>
                  <a:pt x="1232823" y="0"/>
                </a:lnTo>
                <a:lnTo>
                  <a:pt x="1232823" y="1281763"/>
                </a:lnTo>
                <a:lnTo>
                  <a:pt x="0" y="1281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92129" y="392226"/>
            <a:ext cx="1230374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6650">
                <a:solidFill>
                  <a:srgbClr val="FEFEFD"/>
                </a:solidFill>
                <a:latin typeface="Montserrat Bold"/>
              </a:rPr>
              <a:t>WEBSITE OWEN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624633" y="49629"/>
            <a:ext cx="2052066" cy="2052058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32176" y="3057845"/>
            <a:ext cx="7566055" cy="3798550"/>
          </a:xfrm>
          <a:custGeom>
            <a:avLst/>
            <a:gdLst/>
            <a:ahLst/>
            <a:cxnLst/>
            <a:rect r="r" b="b" t="t" l="l"/>
            <a:pathLst>
              <a:path h="3798550" w="7566055">
                <a:moveTo>
                  <a:pt x="0" y="0"/>
                </a:moveTo>
                <a:lnTo>
                  <a:pt x="7566055" y="0"/>
                </a:lnTo>
                <a:lnTo>
                  <a:pt x="7566055" y="3798550"/>
                </a:lnTo>
                <a:lnTo>
                  <a:pt x="0" y="37985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916" r="0" b="-1212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50136" y="2406487"/>
            <a:ext cx="7191006" cy="3648542"/>
          </a:xfrm>
          <a:custGeom>
            <a:avLst/>
            <a:gdLst/>
            <a:ahLst/>
            <a:cxnLst/>
            <a:rect r="r" b="b" t="t" l="l"/>
            <a:pathLst>
              <a:path h="3648542" w="7191006">
                <a:moveTo>
                  <a:pt x="0" y="0"/>
                </a:moveTo>
                <a:lnTo>
                  <a:pt x="7191005" y="0"/>
                </a:lnTo>
                <a:lnTo>
                  <a:pt x="7191005" y="3648542"/>
                </a:lnTo>
                <a:lnTo>
                  <a:pt x="0" y="3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875" r="0" b="-1230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50136" y="6362653"/>
            <a:ext cx="7191006" cy="3578525"/>
          </a:xfrm>
          <a:custGeom>
            <a:avLst/>
            <a:gdLst/>
            <a:ahLst/>
            <a:cxnLst/>
            <a:rect r="r" b="b" t="t" l="l"/>
            <a:pathLst>
              <a:path h="3578525" w="7191006">
                <a:moveTo>
                  <a:pt x="0" y="0"/>
                </a:moveTo>
                <a:lnTo>
                  <a:pt x="7191005" y="0"/>
                </a:lnTo>
                <a:lnTo>
                  <a:pt x="7191005" y="3578525"/>
                </a:lnTo>
                <a:lnTo>
                  <a:pt x="0" y="35785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317" r="0" b="-1338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089806" y="1558973"/>
            <a:ext cx="4108387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</a:pPr>
            <a:r>
              <a:rPr lang="en-US" sz="3585">
                <a:solidFill>
                  <a:srgbClr val="FEFEFD"/>
                </a:solidFill>
                <a:latin typeface="Montserrat Bold"/>
              </a:rPr>
              <a:t>ƯU ĐIỂM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6099" y="7257061"/>
            <a:ext cx="7898209" cy="176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Giao diện đơn giản, trực quan, layout cho từng phần rõ ràng và dễ sử dụng.</a:t>
            </a:r>
          </a:p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Hiển thị voucher ngay tại trang chủ. Tại phần thanh toán, khách hàng có thể nhập mã voucher để hưởng ưu đãi.</a:t>
            </a:r>
          </a:p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Hệ thống đăng nhập dựa trên số điện thoại/email giúp tiện lợi cho việc đặt hàng và theo dõi đơn hàng.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847225" y="9417029"/>
            <a:ext cx="38445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EFEFD"/>
                </a:solidFill>
                <a:latin typeface="Montaser Arabic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09302" y="-3899328"/>
            <a:ext cx="5660722" cy="566072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EFEFD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566933" y="-2986253"/>
            <a:ext cx="4238077" cy="4238077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500902" y="2004281"/>
            <a:ext cx="1232823" cy="1281763"/>
          </a:xfrm>
          <a:custGeom>
            <a:avLst/>
            <a:gdLst/>
            <a:ahLst/>
            <a:cxnLst/>
            <a:rect r="r" b="b" t="t" l="l"/>
            <a:pathLst>
              <a:path h="1281763" w="1232823">
                <a:moveTo>
                  <a:pt x="0" y="0"/>
                </a:moveTo>
                <a:lnTo>
                  <a:pt x="1232823" y="0"/>
                </a:lnTo>
                <a:lnTo>
                  <a:pt x="1232823" y="1281763"/>
                </a:lnTo>
                <a:lnTo>
                  <a:pt x="0" y="1281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75605" y="382490"/>
            <a:ext cx="1230374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6650">
                <a:solidFill>
                  <a:srgbClr val="FEFEFD"/>
                </a:solidFill>
                <a:latin typeface="Montserrat Bold"/>
              </a:rPr>
              <a:t>WEBSITE OWEN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624633" y="49629"/>
            <a:ext cx="2052066" cy="2052058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71144" y="2645162"/>
            <a:ext cx="6982494" cy="3824260"/>
          </a:xfrm>
          <a:custGeom>
            <a:avLst/>
            <a:gdLst/>
            <a:ahLst/>
            <a:cxnLst/>
            <a:rect r="r" b="b" t="t" l="l"/>
            <a:pathLst>
              <a:path h="3824260" w="6982494">
                <a:moveTo>
                  <a:pt x="0" y="0"/>
                </a:moveTo>
                <a:lnTo>
                  <a:pt x="6982494" y="0"/>
                </a:lnTo>
                <a:lnTo>
                  <a:pt x="6982494" y="3824261"/>
                </a:lnTo>
                <a:lnTo>
                  <a:pt x="0" y="38242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298" r="0" b="-382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70494" y="2306436"/>
            <a:ext cx="6701503" cy="3781437"/>
          </a:xfrm>
          <a:custGeom>
            <a:avLst/>
            <a:gdLst/>
            <a:ahLst/>
            <a:cxnLst/>
            <a:rect r="r" b="b" t="t" l="l"/>
            <a:pathLst>
              <a:path h="3781437" w="6701503">
                <a:moveTo>
                  <a:pt x="0" y="0"/>
                </a:moveTo>
                <a:lnTo>
                  <a:pt x="6701503" y="0"/>
                </a:lnTo>
                <a:lnTo>
                  <a:pt x="6701503" y="3781436"/>
                </a:lnTo>
                <a:lnTo>
                  <a:pt x="0" y="37814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571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70494" y="6292621"/>
            <a:ext cx="6701503" cy="3609377"/>
          </a:xfrm>
          <a:custGeom>
            <a:avLst/>
            <a:gdLst/>
            <a:ahLst/>
            <a:cxnLst/>
            <a:rect r="r" b="b" t="t" l="l"/>
            <a:pathLst>
              <a:path h="3609377" w="6701503">
                <a:moveTo>
                  <a:pt x="0" y="0"/>
                </a:moveTo>
                <a:lnTo>
                  <a:pt x="6701503" y="0"/>
                </a:lnTo>
                <a:lnTo>
                  <a:pt x="6701503" y="3609377"/>
                </a:lnTo>
                <a:lnTo>
                  <a:pt x="0" y="3609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966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973283" y="1549237"/>
            <a:ext cx="4108387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</a:pPr>
            <a:r>
              <a:rPr lang="en-US" sz="3585">
                <a:solidFill>
                  <a:srgbClr val="FEFEFD"/>
                </a:solidFill>
                <a:latin typeface="Montserrat Bold"/>
              </a:rPr>
              <a:t>NHƯỢC ĐIỂM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201891"/>
            <a:ext cx="8541150" cy="205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Khi muốn thêm sản phẩm vào giỏ hàng tại trang chủ, khách hàng phải nhấn vào “Mua ngay” để được điều hướng sang trang sản phẩm chi tiết.</a:t>
            </a:r>
          </a:p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Tại trang sản phẩm chi tiết, đối với sản phẩm chỉ có 1 màu duy nhất, thay vì tick chọn sẵn thì hệ thống lại yêu cầu khách hàng chọn màu.</a:t>
            </a:r>
          </a:p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Nội dung trong thanh tìm kiếm chưa được sắp xếp hợp lý.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96055" y="9364153"/>
            <a:ext cx="40969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EFEFD"/>
                </a:solidFill>
                <a:latin typeface="Montaser Arabic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484548" cy="10287000"/>
          </a:xfrm>
          <a:custGeom>
            <a:avLst/>
            <a:gdLst/>
            <a:ahLst/>
            <a:cxnLst/>
            <a:rect r="r" b="b" t="t" l="l"/>
            <a:pathLst>
              <a:path h="10287000" w="18484548">
                <a:moveTo>
                  <a:pt x="0" y="0"/>
                </a:moveTo>
                <a:lnTo>
                  <a:pt x="18484548" y="0"/>
                </a:lnTo>
                <a:lnTo>
                  <a:pt x="184845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1242" r="0" b="-7896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92900" y="251812"/>
            <a:ext cx="17493794" cy="9729797"/>
            <a:chOff x="0" y="0"/>
            <a:chExt cx="4607419" cy="25625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07419" cy="2562580"/>
            </a:xfrm>
            <a:custGeom>
              <a:avLst/>
              <a:gdLst/>
              <a:ahLst/>
              <a:cxnLst/>
              <a:rect r="r" b="b" t="t" l="l"/>
              <a:pathLst>
                <a:path h="2562580" w="4607419">
                  <a:moveTo>
                    <a:pt x="11064" y="0"/>
                  </a:moveTo>
                  <a:lnTo>
                    <a:pt x="4596355" y="0"/>
                  </a:lnTo>
                  <a:cubicBezTo>
                    <a:pt x="4602465" y="0"/>
                    <a:pt x="4607419" y="4953"/>
                    <a:pt x="4607419" y="11064"/>
                  </a:cubicBezTo>
                  <a:lnTo>
                    <a:pt x="4607419" y="2551516"/>
                  </a:lnTo>
                  <a:cubicBezTo>
                    <a:pt x="4607419" y="2557627"/>
                    <a:pt x="4602465" y="2562580"/>
                    <a:pt x="4596355" y="2562580"/>
                  </a:cubicBezTo>
                  <a:lnTo>
                    <a:pt x="11064" y="2562580"/>
                  </a:lnTo>
                  <a:cubicBezTo>
                    <a:pt x="4953" y="2562580"/>
                    <a:pt x="0" y="2557627"/>
                    <a:pt x="0" y="2551516"/>
                  </a:cubicBezTo>
                  <a:lnTo>
                    <a:pt x="0" y="11064"/>
                  </a:lnTo>
                  <a:cubicBezTo>
                    <a:pt x="0" y="4953"/>
                    <a:pt x="4953" y="0"/>
                    <a:pt x="11064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607419" cy="2581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28060" y="3603602"/>
            <a:ext cx="3086100" cy="4784036"/>
            <a:chOff x="0" y="0"/>
            <a:chExt cx="812800" cy="12599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28060" y="5528564"/>
            <a:ext cx="3086100" cy="507624"/>
            <a:chOff x="0" y="0"/>
            <a:chExt cx="812800" cy="1336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GUEST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115390" y="3603602"/>
            <a:ext cx="3086100" cy="4784036"/>
            <a:chOff x="0" y="0"/>
            <a:chExt cx="812800" cy="12599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115390" y="5528564"/>
            <a:ext cx="3086100" cy="507624"/>
            <a:chOff x="0" y="0"/>
            <a:chExt cx="812800" cy="13369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CLIENT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601540" y="3603602"/>
            <a:ext cx="3086100" cy="4784036"/>
            <a:chOff x="0" y="0"/>
            <a:chExt cx="812800" cy="12599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601540" y="5528564"/>
            <a:ext cx="3086100" cy="507624"/>
            <a:chOff x="0" y="0"/>
            <a:chExt cx="812800" cy="13369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ADMIN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087690" y="3603602"/>
            <a:ext cx="3086100" cy="4784036"/>
            <a:chOff x="0" y="0"/>
            <a:chExt cx="812800" cy="125999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087690" y="5528564"/>
            <a:ext cx="3086100" cy="507624"/>
            <a:chOff x="0" y="0"/>
            <a:chExt cx="812800" cy="1336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SUPER ADMIN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573840" y="3603602"/>
            <a:ext cx="3086100" cy="4784036"/>
            <a:chOff x="0" y="0"/>
            <a:chExt cx="812800" cy="125999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573840" y="5528564"/>
            <a:ext cx="3086100" cy="507624"/>
            <a:chOff x="0" y="0"/>
            <a:chExt cx="812800" cy="13369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SYSTEM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611402" y="4025282"/>
            <a:ext cx="1119414" cy="1091429"/>
          </a:xfrm>
          <a:custGeom>
            <a:avLst/>
            <a:gdLst/>
            <a:ahLst/>
            <a:cxnLst/>
            <a:rect r="r" b="b" t="t" l="l"/>
            <a:pathLst>
              <a:path h="1091429" w="1119414">
                <a:moveTo>
                  <a:pt x="0" y="0"/>
                </a:moveTo>
                <a:lnTo>
                  <a:pt x="1119415" y="0"/>
                </a:lnTo>
                <a:lnTo>
                  <a:pt x="1119415" y="1091429"/>
                </a:lnTo>
                <a:lnTo>
                  <a:pt x="0" y="1091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4957500" y="3998711"/>
            <a:ext cx="1401880" cy="1117999"/>
          </a:xfrm>
          <a:custGeom>
            <a:avLst/>
            <a:gdLst/>
            <a:ahLst/>
            <a:cxnLst/>
            <a:rect r="r" b="b" t="t" l="l"/>
            <a:pathLst>
              <a:path h="1117999" w="1401880">
                <a:moveTo>
                  <a:pt x="0" y="0"/>
                </a:moveTo>
                <a:lnTo>
                  <a:pt x="1401880" y="0"/>
                </a:lnTo>
                <a:lnTo>
                  <a:pt x="1401880" y="1118000"/>
                </a:lnTo>
                <a:lnTo>
                  <a:pt x="0" y="1118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8620525" y="4025282"/>
            <a:ext cx="1038545" cy="1118218"/>
          </a:xfrm>
          <a:custGeom>
            <a:avLst/>
            <a:gdLst/>
            <a:ahLst/>
            <a:cxnLst/>
            <a:rect r="r" b="b" t="t" l="l"/>
            <a:pathLst>
              <a:path h="1118218" w="1038545">
                <a:moveTo>
                  <a:pt x="0" y="0"/>
                </a:moveTo>
                <a:lnTo>
                  <a:pt x="1038545" y="0"/>
                </a:lnTo>
                <a:lnTo>
                  <a:pt x="1038545" y="1118218"/>
                </a:lnTo>
                <a:lnTo>
                  <a:pt x="0" y="11182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1882315" y="3937100"/>
            <a:ext cx="1421747" cy="1165832"/>
          </a:xfrm>
          <a:custGeom>
            <a:avLst/>
            <a:gdLst/>
            <a:ahLst/>
            <a:cxnLst/>
            <a:rect r="r" b="b" t="t" l="l"/>
            <a:pathLst>
              <a:path h="1165832" w="1421747">
                <a:moveTo>
                  <a:pt x="0" y="0"/>
                </a:moveTo>
                <a:lnTo>
                  <a:pt x="1421747" y="0"/>
                </a:lnTo>
                <a:lnTo>
                  <a:pt x="1421747" y="1165833"/>
                </a:lnTo>
                <a:lnTo>
                  <a:pt x="0" y="11658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5533624" y="3958144"/>
            <a:ext cx="1144789" cy="1144789"/>
          </a:xfrm>
          <a:custGeom>
            <a:avLst/>
            <a:gdLst/>
            <a:ahLst/>
            <a:cxnLst/>
            <a:rect r="r" b="b" t="t" l="l"/>
            <a:pathLst>
              <a:path h="1144789" w="1144789">
                <a:moveTo>
                  <a:pt x="0" y="0"/>
                </a:moveTo>
                <a:lnTo>
                  <a:pt x="1144788" y="0"/>
                </a:lnTo>
                <a:lnTo>
                  <a:pt x="1144788" y="1144789"/>
                </a:lnTo>
                <a:lnTo>
                  <a:pt x="0" y="11447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3690980" y="1103710"/>
            <a:ext cx="10906040" cy="172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2"/>
              </a:lnSpc>
            </a:pPr>
            <a:r>
              <a:rPr lang="en-US" sz="5045" spc="40">
                <a:solidFill>
                  <a:srgbClr val="010101"/>
                </a:solidFill>
                <a:latin typeface="Montserrat Ultra-Bold"/>
              </a:rPr>
              <a:t>PHẠM VI &amp; CHỨC NĂNG CHÍNH</a:t>
            </a:r>
          </a:p>
          <a:p>
            <a:pPr algn="ctr" marL="0" indent="0" lvl="0">
              <a:lnSpc>
                <a:spcPts val="6962"/>
              </a:lnSpc>
              <a:spcBef>
                <a:spcPct val="0"/>
              </a:spcBef>
            </a:pPr>
            <a:r>
              <a:rPr lang="en-US" sz="5045" spc="40">
                <a:solidFill>
                  <a:srgbClr val="010101"/>
                </a:solidFill>
                <a:latin typeface="Montserrat Ultra-Bold"/>
              </a:rPr>
              <a:t>CỦA DỰ ÁN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10058" y="6250170"/>
            <a:ext cx="2722103" cy="1794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"/>
              </a:rPr>
              <a:t>Khách hàng không có tài khoản, có thể đến website xem sản phẩm, xem tin tức, thêm sản phẩm vào giỏ hàng, đặt hàng, theo dõi trạng thái đơn hàng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297389" y="6250170"/>
            <a:ext cx="2722103" cy="153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"/>
              </a:rPr>
              <a:t>Khách hàng đã có tài khoản, có các chức năng cơ bản của Guest, ngoài ra có thể quản lý đơn hàng, quản lý bình luận.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778746" y="6250170"/>
            <a:ext cx="2722103" cy="2051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4"/>
              </a:lnSpc>
            </a:pPr>
            <a:r>
              <a:rPr lang="en-US" sz="1510" spc="148">
                <a:solidFill>
                  <a:srgbClr val="231F20"/>
                </a:solidFill>
                <a:latin typeface="Montserrat"/>
              </a:rPr>
              <a:t>Người quản trị cấp thấp của cửa hàng, ngoài những tính năng của Client có thể quản lý sản phẩm, quản lý chiến dịch, quản lý tin tức,...</a:t>
            </a:r>
          </a:p>
          <a:p>
            <a:pPr algn="ctr" marL="0" indent="0" lvl="0">
              <a:lnSpc>
                <a:spcPts val="2084"/>
              </a:lnSpc>
              <a:spcBef>
                <a:spcPct val="0"/>
              </a:spcBef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1269689" y="6250170"/>
            <a:ext cx="2722103" cy="153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"/>
              </a:rPr>
              <a:t>Người quản trị cấp cao của cửa hàng, có những tính năng của Admin, ngoài ra còn có thể quản lý doanh thu, thống kê doanh thu,...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744967" y="6250170"/>
            <a:ext cx="2722103" cy="153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"/>
              </a:rPr>
              <a:t>Đảm nhận vai trò thông báo, hiển thị tồn kho sản phẩm, hiển thị giá sản phẩm theo đúng chương trình khuyến mãi.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6834783" y="9417029"/>
            <a:ext cx="40933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2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49461" y="-1305941"/>
            <a:ext cx="1845111" cy="4009728"/>
            <a:chOff x="0" y="0"/>
            <a:chExt cx="425501" cy="9246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501" cy="924683"/>
            </a:xfrm>
            <a:custGeom>
              <a:avLst/>
              <a:gdLst/>
              <a:ahLst/>
              <a:cxnLst/>
              <a:rect r="r" b="b" t="t" l="l"/>
              <a:pathLst>
                <a:path h="924683" w="425501">
                  <a:moveTo>
                    <a:pt x="425501" y="0"/>
                  </a:moveTo>
                  <a:lnTo>
                    <a:pt x="425501" y="924683"/>
                  </a:lnTo>
                  <a:lnTo>
                    <a:pt x="212751" y="797683"/>
                  </a:lnTo>
                  <a:lnTo>
                    <a:pt x="0" y="924683"/>
                  </a:lnTo>
                  <a:lnTo>
                    <a:pt x="0" y="0"/>
                  </a:lnTo>
                  <a:lnTo>
                    <a:pt x="42550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5501" cy="84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02477" y="1644609"/>
            <a:ext cx="3199549" cy="6394016"/>
          </a:xfrm>
          <a:custGeom>
            <a:avLst/>
            <a:gdLst/>
            <a:ahLst/>
            <a:cxnLst/>
            <a:rect r="r" b="b" t="t" l="l"/>
            <a:pathLst>
              <a:path h="6394016" w="3199549">
                <a:moveTo>
                  <a:pt x="0" y="0"/>
                </a:moveTo>
                <a:lnTo>
                  <a:pt x="3199549" y="0"/>
                </a:lnTo>
                <a:lnTo>
                  <a:pt x="3199549" y="6394016"/>
                </a:lnTo>
                <a:lnTo>
                  <a:pt x="0" y="63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99841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65836" y="2008127"/>
            <a:ext cx="5666980" cy="566698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2894" lIns="52894" bIns="52894" rIns="5289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2443893" y="7951159"/>
            <a:ext cx="0" cy="1043628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549465" y="209324"/>
            <a:ext cx="2103181" cy="2103181"/>
          </a:xfrm>
          <a:custGeom>
            <a:avLst/>
            <a:gdLst/>
            <a:ahLst/>
            <a:cxnLst/>
            <a:rect r="r" b="b" t="t" l="l"/>
            <a:pathLst>
              <a:path h="2103181" w="2103181">
                <a:moveTo>
                  <a:pt x="0" y="0"/>
                </a:moveTo>
                <a:lnTo>
                  <a:pt x="2103181" y="0"/>
                </a:lnTo>
                <a:lnTo>
                  <a:pt x="2103181" y="2103182"/>
                </a:lnTo>
                <a:lnTo>
                  <a:pt x="0" y="210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1884" y="701101"/>
            <a:ext cx="316080" cy="316080"/>
          </a:xfrm>
          <a:custGeom>
            <a:avLst/>
            <a:gdLst/>
            <a:ahLst/>
            <a:cxnLst/>
            <a:rect r="r" b="b" t="t" l="l"/>
            <a:pathLst>
              <a:path h="316080" w="316080">
                <a:moveTo>
                  <a:pt x="0" y="0"/>
                </a:moveTo>
                <a:lnTo>
                  <a:pt x="316080" y="0"/>
                </a:lnTo>
                <a:lnTo>
                  <a:pt x="316080" y="316081"/>
                </a:lnTo>
                <a:lnTo>
                  <a:pt x="0" y="31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6397" y="701101"/>
            <a:ext cx="316080" cy="316080"/>
          </a:xfrm>
          <a:custGeom>
            <a:avLst/>
            <a:gdLst/>
            <a:ahLst/>
            <a:cxnLst/>
            <a:rect r="r" b="b" t="t" l="l"/>
            <a:pathLst>
              <a:path h="316080" w="316080">
                <a:moveTo>
                  <a:pt x="0" y="0"/>
                </a:moveTo>
                <a:lnTo>
                  <a:pt x="316080" y="0"/>
                </a:lnTo>
                <a:lnTo>
                  <a:pt x="316080" y="316081"/>
                </a:lnTo>
                <a:lnTo>
                  <a:pt x="0" y="31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rot="0">
            <a:off x="-57150" y="9750940"/>
            <a:ext cx="8192919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-2269941">
            <a:off x="327131" y="4675710"/>
            <a:ext cx="730786" cy="0"/>
          </a:xfrm>
          <a:prstGeom prst="line">
            <a:avLst/>
          </a:prstGeom>
          <a:ln cap="flat" w="47625">
            <a:solidFill>
              <a:srgbClr val="F2F4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751011" y="4395604"/>
            <a:ext cx="269553" cy="269553"/>
          </a:xfrm>
          <a:custGeom>
            <a:avLst/>
            <a:gdLst/>
            <a:ahLst/>
            <a:cxnLst/>
            <a:rect r="r" b="b" t="t" l="l"/>
            <a:pathLst>
              <a:path h="269553" w="269553">
                <a:moveTo>
                  <a:pt x="0" y="0"/>
                </a:moveTo>
                <a:lnTo>
                  <a:pt x="269553" y="0"/>
                </a:lnTo>
                <a:lnTo>
                  <a:pt x="269553" y="269553"/>
                </a:lnTo>
                <a:lnTo>
                  <a:pt x="0" y="2695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rot="1306721">
            <a:off x="319978" y="4996147"/>
            <a:ext cx="726514" cy="0"/>
          </a:xfrm>
          <a:prstGeom prst="line">
            <a:avLst/>
          </a:prstGeom>
          <a:ln cap="flat" w="47625">
            <a:solidFill>
              <a:srgbClr val="F2F4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751011" y="5018077"/>
            <a:ext cx="269553" cy="269553"/>
          </a:xfrm>
          <a:custGeom>
            <a:avLst/>
            <a:gdLst/>
            <a:ahLst/>
            <a:cxnLst/>
            <a:rect r="r" b="b" t="t" l="l"/>
            <a:pathLst>
              <a:path h="269553" w="269553">
                <a:moveTo>
                  <a:pt x="0" y="0"/>
                </a:moveTo>
                <a:lnTo>
                  <a:pt x="269553" y="0"/>
                </a:lnTo>
                <a:lnTo>
                  <a:pt x="269553" y="269553"/>
                </a:lnTo>
                <a:lnTo>
                  <a:pt x="0" y="2695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45906" y="4748524"/>
            <a:ext cx="269553" cy="269553"/>
          </a:xfrm>
          <a:custGeom>
            <a:avLst/>
            <a:gdLst/>
            <a:ahLst/>
            <a:cxnLst/>
            <a:rect r="r" b="b" t="t" l="l"/>
            <a:pathLst>
              <a:path h="269553" w="269553">
                <a:moveTo>
                  <a:pt x="0" y="0"/>
                </a:moveTo>
                <a:lnTo>
                  <a:pt x="269552" y="0"/>
                </a:lnTo>
                <a:lnTo>
                  <a:pt x="269552" y="269553"/>
                </a:lnTo>
                <a:lnTo>
                  <a:pt x="0" y="2695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1167542" y="6206357"/>
            <a:ext cx="6520939" cy="560004"/>
            <a:chOff x="0" y="0"/>
            <a:chExt cx="1562029" cy="13414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62029" cy="134144"/>
            </a:xfrm>
            <a:custGeom>
              <a:avLst/>
              <a:gdLst/>
              <a:ahLst/>
              <a:cxnLst/>
              <a:rect r="r" b="b" t="t" l="l"/>
              <a:pathLst>
                <a:path h="134144" w="1562029">
                  <a:moveTo>
                    <a:pt x="0" y="0"/>
                  </a:moveTo>
                  <a:lnTo>
                    <a:pt x="1562029" y="0"/>
                  </a:lnTo>
                  <a:lnTo>
                    <a:pt x="1562029" y="134144"/>
                  </a:lnTo>
                  <a:lnTo>
                    <a:pt x="0" y="13414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562029" cy="181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8126244" y="2869248"/>
            <a:ext cx="1439215" cy="363402"/>
          </a:xfrm>
          <a:custGeom>
            <a:avLst/>
            <a:gdLst/>
            <a:ahLst/>
            <a:cxnLst/>
            <a:rect r="r" b="b" t="t" l="l"/>
            <a:pathLst>
              <a:path h="363402" w="1439215">
                <a:moveTo>
                  <a:pt x="0" y="0"/>
                </a:moveTo>
                <a:lnTo>
                  <a:pt x="1439214" y="0"/>
                </a:lnTo>
                <a:lnTo>
                  <a:pt x="1439214" y="363401"/>
                </a:lnTo>
                <a:lnTo>
                  <a:pt x="0" y="3634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493538" y="7837800"/>
            <a:ext cx="4020397" cy="475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9"/>
              </a:lnSpc>
            </a:pPr>
            <a:r>
              <a:rPr lang="en-US" sz="2785">
                <a:solidFill>
                  <a:srgbClr val="EFECDE"/>
                </a:solidFill>
                <a:latin typeface="Montserrat Medium"/>
              </a:rPr>
              <a:t>Giảng viên hướng dẫn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28011" y="7837800"/>
            <a:ext cx="1845502" cy="475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9"/>
              </a:lnSpc>
            </a:pPr>
            <a:r>
              <a:rPr lang="en-US" sz="2785">
                <a:solidFill>
                  <a:srgbClr val="EFECDE"/>
                </a:solidFill>
                <a:latin typeface="Montserrat Medium"/>
              </a:rPr>
              <a:t>Học phần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563580" y="8462674"/>
            <a:ext cx="5880312" cy="4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660">
                <a:solidFill>
                  <a:srgbClr val="EFECDE"/>
                </a:solidFill>
                <a:latin typeface="Montaser Arabic Semi-Bold"/>
              </a:rPr>
              <a:t>ThS. Nguyễn Quang Phúc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43893" y="8462441"/>
            <a:ext cx="5813740" cy="45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1"/>
              </a:lnSpc>
            </a:pPr>
            <a:r>
              <a:rPr lang="en-US" sz="2658">
                <a:solidFill>
                  <a:srgbClr val="EFECDE"/>
                </a:solidFill>
                <a:latin typeface="Montaser Arabic Semi-Bold"/>
              </a:rPr>
              <a:t>Phát triển Web kinh doanh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097669" y="3594975"/>
            <a:ext cx="9769335" cy="218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27"/>
              </a:lnSpc>
            </a:pPr>
            <a:r>
              <a:rPr lang="en-US" sz="4162">
                <a:solidFill>
                  <a:srgbClr val="FFFFFF"/>
                </a:solidFill>
                <a:latin typeface="Montserrat Ultra-Bold"/>
              </a:rPr>
              <a:t>PHÂN TÍCH VÀ THIẾT KẾ WEBSITE KINH DOANH THỜI TRANG </a:t>
            </a:r>
          </a:p>
          <a:p>
            <a:pPr>
              <a:lnSpc>
                <a:spcPts val="5933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688227" y="585941"/>
            <a:ext cx="3235543" cy="48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8"/>
              </a:lnSpc>
            </a:pPr>
            <a:r>
              <a:rPr lang="en-US" sz="2863">
                <a:solidFill>
                  <a:srgbClr val="FFFFFF"/>
                </a:solidFill>
                <a:latin typeface="Montserrat Bold"/>
              </a:rPr>
              <a:t>NHÓM 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605021" y="463783"/>
            <a:ext cx="3218510" cy="118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0"/>
              </a:lnSpc>
            </a:pPr>
            <a:r>
              <a:rPr lang="en-US" sz="3385">
                <a:solidFill>
                  <a:srgbClr val="727070"/>
                </a:solidFill>
                <a:latin typeface="Montserrat Ultra-Bold"/>
              </a:rPr>
              <a:t>NHÓM</a:t>
            </a:r>
          </a:p>
          <a:p>
            <a:pPr algn="ctr">
              <a:lnSpc>
                <a:spcPts val="4740"/>
              </a:lnSpc>
            </a:pPr>
            <a:r>
              <a:rPr lang="en-US" sz="3385">
                <a:solidFill>
                  <a:srgbClr val="727070"/>
                </a:solidFill>
                <a:latin typeface="Montserrat Ultra-Bold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774477" y="9417029"/>
            <a:ext cx="52994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04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776918" y="9417029"/>
            <a:ext cx="52506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EFEFD"/>
                </a:solidFill>
                <a:latin typeface="Montaser Arabic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9583980" y="3978002"/>
            <a:ext cx="5770448" cy="5683892"/>
          </a:xfrm>
          <a:custGeom>
            <a:avLst/>
            <a:gdLst/>
            <a:ahLst/>
            <a:cxnLst/>
            <a:rect r="r" b="b" t="t" l="l"/>
            <a:pathLst>
              <a:path h="5683892" w="5770448">
                <a:moveTo>
                  <a:pt x="0" y="0"/>
                </a:moveTo>
                <a:lnTo>
                  <a:pt x="5770449" y="0"/>
                </a:lnTo>
                <a:lnTo>
                  <a:pt x="5770449" y="5683892"/>
                </a:lnTo>
                <a:lnTo>
                  <a:pt x="0" y="5683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63813" y="1744654"/>
            <a:ext cx="9308329" cy="79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Open Sauce Bold"/>
              </a:rPr>
              <a:t>2. KẾ HOẠCH QUẢN LÝ DỰ ÁN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76918" y="9417029"/>
            <a:ext cx="52506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109275" y="98107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641404" y="1735964"/>
            <a:ext cx="13373042" cy="7522336"/>
          </a:xfrm>
          <a:custGeom>
            <a:avLst/>
            <a:gdLst/>
            <a:ahLst/>
            <a:cxnLst/>
            <a:rect r="r" b="b" t="t" l="l"/>
            <a:pathLst>
              <a:path h="7522336" w="13373042">
                <a:moveTo>
                  <a:pt x="0" y="0"/>
                </a:moveTo>
                <a:lnTo>
                  <a:pt x="13373042" y="0"/>
                </a:lnTo>
                <a:lnTo>
                  <a:pt x="13373042" y="7522336"/>
                </a:lnTo>
                <a:lnTo>
                  <a:pt x="0" y="7522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2787" y="167753"/>
            <a:ext cx="4288155" cy="50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Light Bold"/>
              </a:rPr>
              <a:t>2.1 Chiến lược quản lý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72151" y="9431912"/>
            <a:ext cx="6539865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Montserrat Light"/>
              </a:rPr>
              <a:t>Agile vs Waterfall: Differences You Should Know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 Light"/>
              </a:rPr>
              <a:t>(Nguồn: Hackr.io)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44367" y="9417029"/>
            <a:ext cx="39016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633614" y="1727324"/>
            <a:ext cx="13020773" cy="6832351"/>
          </a:xfrm>
          <a:custGeom>
            <a:avLst/>
            <a:gdLst/>
            <a:ahLst/>
            <a:cxnLst/>
            <a:rect r="r" b="b" t="t" l="l"/>
            <a:pathLst>
              <a:path h="6832351" w="13020773">
                <a:moveTo>
                  <a:pt x="0" y="0"/>
                </a:moveTo>
                <a:lnTo>
                  <a:pt x="13020772" y="0"/>
                </a:lnTo>
                <a:lnTo>
                  <a:pt x="13020772" y="6832352"/>
                </a:lnTo>
                <a:lnTo>
                  <a:pt x="0" y="6832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0659" y="158228"/>
            <a:ext cx="405241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2.1 Chiến lược quản lý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22370" y="9283576"/>
            <a:ext cx="4087535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serrat Light"/>
              </a:rPr>
              <a:t>Logo clickup (Nguồn: Clickup)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01683" y="9417029"/>
            <a:ext cx="47553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028700" y="1885950"/>
          <a:ext cx="5701012" cy="7772400"/>
        </p:xfrm>
        <a:graphic>
          <a:graphicData uri="http://schemas.openxmlformats.org/drawingml/2006/table">
            <a:tbl>
              <a:tblPr/>
              <a:tblGrid>
                <a:gridCol w="1884778"/>
                <a:gridCol w="3816233"/>
              </a:tblGrid>
              <a:tr h="706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Sprint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Đường link gantt chart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Sprint 1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Link Gantt chart sprint 1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Sprint 2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Link Gantt chart sprint 2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Sprint 3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Link Gantt chart sprint 3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Sprint 4 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Link Gantt chart sprint 4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Sprint 5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Link Gantt chart sprint 5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Sprint 6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Link Gantt chart sprint 6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Sprint 7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Link Gantt chart sprint 7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Sprint 8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Link Gantt chart sprint 8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Sprint 9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Link Gantt chart sprint 9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5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Sprint 10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Link Gantt chart sprint 10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8" id="8"/>
          <p:cNvSpPr/>
          <p:nvPr/>
        </p:nvSpPr>
        <p:spPr>
          <a:xfrm flipH="false" flipV="false" rot="0">
            <a:off x="7633897" y="2858181"/>
            <a:ext cx="10281856" cy="5182276"/>
          </a:xfrm>
          <a:custGeom>
            <a:avLst/>
            <a:gdLst/>
            <a:ahLst/>
            <a:cxnLst/>
            <a:rect r="r" b="b" t="t" l="l"/>
            <a:pathLst>
              <a:path h="5182276" w="10281856">
                <a:moveTo>
                  <a:pt x="0" y="0"/>
                </a:moveTo>
                <a:lnTo>
                  <a:pt x="10281856" y="0"/>
                </a:lnTo>
                <a:lnTo>
                  <a:pt x="10281856" y="5182276"/>
                </a:lnTo>
                <a:lnTo>
                  <a:pt x="0" y="5182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4611" y="158228"/>
            <a:ext cx="366450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2.2 Kế hoạch cụ thể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62244" y="8245456"/>
            <a:ext cx="3528536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Light"/>
              </a:rPr>
              <a:t>Giao diện gantt chart minh họa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00850" y="9417029"/>
            <a:ext cx="47720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366864" y="1343977"/>
            <a:ext cx="15076831" cy="7599046"/>
          </a:xfrm>
          <a:custGeom>
            <a:avLst/>
            <a:gdLst/>
            <a:ahLst/>
            <a:cxnLst/>
            <a:rect r="r" b="b" t="t" l="l"/>
            <a:pathLst>
              <a:path h="7599046" w="15076831">
                <a:moveTo>
                  <a:pt x="0" y="0"/>
                </a:moveTo>
                <a:lnTo>
                  <a:pt x="15076831" y="0"/>
                </a:lnTo>
                <a:lnTo>
                  <a:pt x="15076831" y="7599046"/>
                </a:lnTo>
                <a:lnTo>
                  <a:pt x="0" y="7599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4611" y="158228"/>
            <a:ext cx="366450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2.2 Kế hoạch cụ thể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37472" y="9496115"/>
            <a:ext cx="4178498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Light"/>
              </a:rPr>
              <a:t>Giao diện nhóm phân chia công việc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99242" y="9417029"/>
            <a:ext cx="48041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39017" y="1365409"/>
            <a:ext cx="15413543" cy="7768756"/>
          </a:xfrm>
          <a:custGeom>
            <a:avLst/>
            <a:gdLst/>
            <a:ahLst/>
            <a:cxnLst/>
            <a:rect r="r" b="b" t="t" l="l"/>
            <a:pathLst>
              <a:path h="7768756" w="15413543">
                <a:moveTo>
                  <a:pt x="0" y="0"/>
                </a:moveTo>
                <a:lnTo>
                  <a:pt x="15413542" y="0"/>
                </a:lnTo>
                <a:lnTo>
                  <a:pt x="15413542" y="7768756"/>
                </a:lnTo>
                <a:lnTo>
                  <a:pt x="0" y="7768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4611" y="158228"/>
            <a:ext cx="366450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2.2 Kế hoạch cụ thể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69500" y="9496115"/>
            <a:ext cx="4114443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Light"/>
              </a:rPr>
              <a:t>Giao diện nhóm làm việc với ClickUp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95016" y="9417029"/>
            <a:ext cx="48887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099991" y="1956090"/>
            <a:ext cx="14752568" cy="7084614"/>
          </a:xfrm>
          <a:custGeom>
            <a:avLst/>
            <a:gdLst/>
            <a:ahLst/>
            <a:cxnLst/>
            <a:rect r="r" b="b" t="t" l="l"/>
            <a:pathLst>
              <a:path h="7084614" w="14752568">
                <a:moveTo>
                  <a:pt x="0" y="0"/>
                </a:moveTo>
                <a:lnTo>
                  <a:pt x="14752568" y="0"/>
                </a:lnTo>
                <a:lnTo>
                  <a:pt x="14752568" y="7084614"/>
                </a:lnTo>
                <a:lnTo>
                  <a:pt x="0" y="7084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4611" y="158228"/>
            <a:ext cx="366450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2.2 Kế hoạch cụ thể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32612" y="9496115"/>
            <a:ext cx="4788218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Light"/>
              </a:rPr>
              <a:t> List backlog tất cả các task được xây dựng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91742" y="9417029"/>
            <a:ext cx="49541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441389" y="1855088"/>
            <a:ext cx="14101600" cy="6918479"/>
          </a:xfrm>
          <a:custGeom>
            <a:avLst/>
            <a:gdLst/>
            <a:ahLst/>
            <a:cxnLst/>
            <a:rect r="r" b="b" t="t" l="l"/>
            <a:pathLst>
              <a:path h="6918479" w="14101600">
                <a:moveTo>
                  <a:pt x="0" y="0"/>
                </a:moveTo>
                <a:lnTo>
                  <a:pt x="14101600" y="0"/>
                </a:lnTo>
                <a:lnTo>
                  <a:pt x="14101600" y="6918479"/>
                </a:lnTo>
                <a:lnTo>
                  <a:pt x="0" y="6918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4611" y="158228"/>
            <a:ext cx="366450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2.2 Kế hoạch cụ thể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36972" y="9447245"/>
            <a:ext cx="11641931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Light"/>
              </a:rPr>
              <a:t>Hình ảnh clickup hỗ trợ xem task của từng cá nhân cũng như tổng số lượng task (khi click vào assgined)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04541" y="9417029"/>
            <a:ext cx="46982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92348" y="1507415"/>
            <a:ext cx="13046251" cy="3215976"/>
          </a:xfrm>
          <a:custGeom>
            <a:avLst/>
            <a:gdLst/>
            <a:ahLst/>
            <a:cxnLst/>
            <a:rect r="r" b="b" t="t" l="l"/>
            <a:pathLst>
              <a:path h="3215976" w="13046251">
                <a:moveTo>
                  <a:pt x="0" y="0"/>
                </a:moveTo>
                <a:lnTo>
                  <a:pt x="13046251" y="0"/>
                </a:lnTo>
                <a:lnTo>
                  <a:pt x="13046251" y="3215976"/>
                </a:lnTo>
                <a:lnTo>
                  <a:pt x="0" y="3215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2348" y="5009141"/>
            <a:ext cx="7633654" cy="3719103"/>
          </a:xfrm>
          <a:custGeom>
            <a:avLst/>
            <a:gdLst/>
            <a:ahLst/>
            <a:cxnLst/>
            <a:rect r="r" b="b" t="t" l="l"/>
            <a:pathLst>
              <a:path h="3719103" w="7633654">
                <a:moveTo>
                  <a:pt x="0" y="0"/>
                </a:moveTo>
                <a:lnTo>
                  <a:pt x="7633654" y="0"/>
                </a:lnTo>
                <a:lnTo>
                  <a:pt x="7633654" y="3719102"/>
                </a:lnTo>
                <a:lnTo>
                  <a:pt x="0" y="3719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37143" y="5015629"/>
            <a:ext cx="7522157" cy="3697612"/>
          </a:xfrm>
          <a:custGeom>
            <a:avLst/>
            <a:gdLst/>
            <a:ahLst/>
            <a:cxnLst/>
            <a:rect r="r" b="b" t="t" l="l"/>
            <a:pathLst>
              <a:path h="3697612" w="7522157">
                <a:moveTo>
                  <a:pt x="0" y="0"/>
                </a:moveTo>
                <a:lnTo>
                  <a:pt x="7522157" y="0"/>
                </a:lnTo>
                <a:lnTo>
                  <a:pt x="7522157" y="3697612"/>
                </a:lnTo>
                <a:lnTo>
                  <a:pt x="0" y="36976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4611" y="158228"/>
            <a:ext cx="366450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2.2 Kế hoạch cụ thể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86633" y="9496115"/>
            <a:ext cx="8080177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Light"/>
              </a:rPr>
              <a:t>Hình ảnh email gửi về từ click up khi có thành viên thao tác với các task.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91920" y="9417029"/>
            <a:ext cx="49506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797630" y="1767771"/>
            <a:ext cx="13757297" cy="7317711"/>
          </a:xfrm>
          <a:custGeom>
            <a:avLst/>
            <a:gdLst/>
            <a:ahLst/>
            <a:cxnLst/>
            <a:rect r="r" b="b" t="t" l="l"/>
            <a:pathLst>
              <a:path h="7317711" w="13757297">
                <a:moveTo>
                  <a:pt x="0" y="0"/>
                </a:moveTo>
                <a:lnTo>
                  <a:pt x="13757297" y="0"/>
                </a:lnTo>
                <a:lnTo>
                  <a:pt x="13757297" y="7317711"/>
                </a:lnTo>
                <a:lnTo>
                  <a:pt x="0" y="7317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4611" y="158228"/>
            <a:ext cx="366450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2.2 Kế hoạch cụ thể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80448" y="9520550"/>
            <a:ext cx="7368540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Light"/>
              </a:rPr>
              <a:t>Hình ảnh các task của click up được đồng bộ với Google Calendar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92158" y="9417029"/>
            <a:ext cx="49458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157472" y="2157472"/>
            <a:ext cx="10287000" cy="5972056"/>
            <a:chOff x="0" y="0"/>
            <a:chExt cx="2464153" cy="1430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4152" cy="1430549"/>
            </a:xfrm>
            <a:custGeom>
              <a:avLst/>
              <a:gdLst/>
              <a:ahLst/>
              <a:cxnLst/>
              <a:rect r="r" b="b" t="t" l="l"/>
              <a:pathLst>
                <a:path h="1430549" w="2464152">
                  <a:moveTo>
                    <a:pt x="0" y="0"/>
                  </a:moveTo>
                  <a:lnTo>
                    <a:pt x="2464152" y="0"/>
                  </a:lnTo>
                  <a:lnTo>
                    <a:pt x="2464152" y="1430549"/>
                  </a:lnTo>
                  <a:lnTo>
                    <a:pt x="0" y="143054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64153" cy="1478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0267" y="757919"/>
            <a:ext cx="197863" cy="197863"/>
          </a:xfrm>
          <a:custGeom>
            <a:avLst/>
            <a:gdLst/>
            <a:ahLst/>
            <a:cxnLst/>
            <a:rect r="r" b="b" t="t" l="l"/>
            <a:pathLst>
              <a:path h="197863" w="197863">
                <a:moveTo>
                  <a:pt x="0" y="0"/>
                </a:moveTo>
                <a:lnTo>
                  <a:pt x="197863" y="0"/>
                </a:lnTo>
                <a:lnTo>
                  <a:pt x="197863" y="197864"/>
                </a:lnTo>
                <a:lnTo>
                  <a:pt x="0" y="19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1047" y="757919"/>
            <a:ext cx="197863" cy="197863"/>
          </a:xfrm>
          <a:custGeom>
            <a:avLst/>
            <a:gdLst/>
            <a:ahLst/>
            <a:cxnLst/>
            <a:rect r="r" b="b" t="t" l="l"/>
            <a:pathLst>
              <a:path h="197863" w="197863">
                <a:moveTo>
                  <a:pt x="0" y="0"/>
                </a:moveTo>
                <a:lnTo>
                  <a:pt x="197864" y="0"/>
                </a:lnTo>
                <a:lnTo>
                  <a:pt x="197864" y="197864"/>
                </a:lnTo>
                <a:lnTo>
                  <a:pt x="0" y="19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5400000">
            <a:off x="-4214812" y="5119688"/>
            <a:ext cx="10287000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8566756" y="757919"/>
            <a:ext cx="7287550" cy="2264206"/>
            <a:chOff x="0" y="0"/>
            <a:chExt cx="1853083" cy="5757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53083" cy="575744"/>
            </a:xfrm>
            <a:custGeom>
              <a:avLst/>
              <a:gdLst/>
              <a:ahLst/>
              <a:cxnLst/>
              <a:rect r="r" b="b" t="t" l="l"/>
              <a:pathLst>
                <a:path h="575744" w="1853083">
                  <a:moveTo>
                    <a:pt x="0" y="0"/>
                  </a:moveTo>
                  <a:lnTo>
                    <a:pt x="1853083" y="0"/>
                  </a:lnTo>
                  <a:lnTo>
                    <a:pt x="1853083" y="575744"/>
                  </a:lnTo>
                  <a:lnTo>
                    <a:pt x="0" y="575744"/>
                  </a:ln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853083" cy="623369"/>
            </a:xfrm>
            <a:prstGeom prst="rect">
              <a:avLst/>
            </a:prstGeom>
          </p:spPr>
          <p:txBody>
            <a:bodyPr anchor="ctr" rtlCol="false" tIns="47519" lIns="47519" bIns="47519" rIns="47519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874430" y="856851"/>
            <a:ext cx="6686498" cy="2264206"/>
            <a:chOff x="0" y="0"/>
            <a:chExt cx="1700248" cy="5757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00248" cy="575744"/>
            </a:xfrm>
            <a:custGeom>
              <a:avLst/>
              <a:gdLst/>
              <a:ahLst/>
              <a:cxnLst/>
              <a:rect r="r" b="b" t="t" l="l"/>
              <a:pathLst>
                <a:path h="575744" w="1700248">
                  <a:moveTo>
                    <a:pt x="0" y="0"/>
                  </a:moveTo>
                  <a:lnTo>
                    <a:pt x="1700248" y="0"/>
                  </a:lnTo>
                  <a:lnTo>
                    <a:pt x="1700248" y="575744"/>
                  </a:lnTo>
                  <a:lnTo>
                    <a:pt x="0" y="5757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99999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700248" cy="623369"/>
            </a:xfrm>
            <a:prstGeom prst="rect">
              <a:avLst/>
            </a:prstGeom>
          </p:spPr>
          <p:txBody>
            <a:bodyPr anchor="ctr" rtlCol="false" tIns="47519" lIns="47519" bIns="47519" rIns="47519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128678" y="617940"/>
            <a:ext cx="3235543" cy="877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Montserrat"/>
              </a:rPr>
              <a:t>Phát triển Web kinh doanh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85639" y="829548"/>
            <a:ext cx="5464080" cy="200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7"/>
              </a:lnSpc>
            </a:pPr>
            <a:r>
              <a:rPr lang="en-US" sz="5748">
                <a:solidFill>
                  <a:srgbClr val="FFFFFF"/>
                </a:solidFill>
                <a:latin typeface="Montserrat Ultra-Bold"/>
              </a:rPr>
              <a:t>DANH SÁCH </a:t>
            </a:r>
          </a:p>
          <a:p>
            <a:pPr algn="ctr">
              <a:lnSpc>
                <a:spcPts val="8047"/>
              </a:lnSpc>
            </a:pPr>
            <a:r>
              <a:rPr lang="en-US" sz="5748">
                <a:solidFill>
                  <a:srgbClr val="FFFFFF"/>
                </a:solidFill>
                <a:latin typeface="Montserrat Ultra-Bold"/>
              </a:rPr>
              <a:t>THÀNH VIÊN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946018" y="4664544"/>
            <a:ext cx="13213009" cy="4204097"/>
            <a:chOff x="0" y="0"/>
            <a:chExt cx="17617345" cy="560546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75663"/>
              <a:ext cx="7976823" cy="4071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984"/>
                </a:lnSpc>
              </a:pPr>
              <a:r>
                <a:rPr lang="en-US" sz="2864" spc="252">
                  <a:solidFill>
                    <a:srgbClr val="000000"/>
                  </a:solidFill>
                  <a:latin typeface="Montserrat Medium"/>
                </a:rPr>
                <a:t>Phạm Nguyễn Thanh Tân </a:t>
              </a:r>
            </a:p>
            <a:p>
              <a:pPr algn="just">
                <a:lnSpc>
                  <a:spcPts val="4984"/>
                </a:lnSpc>
              </a:pPr>
              <a:r>
                <a:rPr lang="en-US" sz="2864" spc="252">
                  <a:solidFill>
                    <a:srgbClr val="000000"/>
                  </a:solidFill>
                  <a:latin typeface="Montserrat Medium"/>
                </a:rPr>
                <a:t>Nguyễn Ngọc Phương Trúc</a:t>
              </a:r>
            </a:p>
            <a:p>
              <a:pPr algn="just">
                <a:lnSpc>
                  <a:spcPts val="4984"/>
                </a:lnSpc>
              </a:pPr>
              <a:r>
                <a:rPr lang="en-US" sz="2864" spc="252">
                  <a:solidFill>
                    <a:srgbClr val="000000"/>
                  </a:solidFill>
                  <a:latin typeface="Montserrat Medium"/>
                </a:rPr>
                <a:t>Lê Bảo Phương Nhi</a:t>
              </a:r>
            </a:p>
            <a:p>
              <a:pPr algn="just">
                <a:lnSpc>
                  <a:spcPts val="4984"/>
                </a:lnSpc>
              </a:pPr>
              <a:r>
                <a:rPr lang="en-US" sz="2864" spc="252">
                  <a:solidFill>
                    <a:srgbClr val="000000"/>
                  </a:solidFill>
                  <a:latin typeface="Montserrat Medium"/>
                </a:rPr>
                <a:t>Nguyễn Trọng Nghĩa</a:t>
              </a:r>
            </a:p>
            <a:p>
              <a:pPr algn="just">
                <a:lnSpc>
                  <a:spcPts val="4984"/>
                </a:lnSpc>
              </a:pPr>
              <a:r>
                <a:rPr lang="en-US" sz="2864" spc="252">
                  <a:solidFill>
                    <a:srgbClr val="000000"/>
                  </a:solidFill>
                  <a:latin typeface="Montserrat Medium"/>
                </a:rPr>
                <a:t>Hoàng Thị Phương Nguyên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9640523" y="-142875"/>
              <a:ext cx="7976823" cy="5748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84"/>
                </a:lnSpc>
              </a:pPr>
              <a:r>
                <a:rPr lang="en-US" sz="2864" spc="252">
                  <a:solidFill>
                    <a:srgbClr val="000000"/>
                  </a:solidFill>
                  <a:latin typeface="Montserrat Medium"/>
                </a:rPr>
                <a:t>K214060411</a:t>
              </a:r>
            </a:p>
            <a:p>
              <a:pPr>
                <a:lnSpc>
                  <a:spcPts val="4984"/>
                </a:lnSpc>
              </a:pPr>
              <a:r>
                <a:rPr lang="en-US" sz="2864" spc="252">
                  <a:solidFill>
                    <a:srgbClr val="000000"/>
                  </a:solidFill>
                  <a:latin typeface="Montserrat Medium"/>
                </a:rPr>
                <a:t>K214060419</a:t>
              </a:r>
            </a:p>
            <a:p>
              <a:pPr>
                <a:lnSpc>
                  <a:spcPts val="4984"/>
                </a:lnSpc>
              </a:pPr>
              <a:r>
                <a:rPr lang="en-US" sz="2864" spc="252">
                  <a:solidFill>
                    <a:srgbClr val="000000"/>
                  </a:solidFill>
                  <a:latin typeface="Montserrat Medium"/>
                </a:rPr>
                <a:t>K214060406</a:t>
              </a:r>
            </a:p>
            <a:p>
              <a:pPr>
                <a:lnSpc>
                  <a:spcPts val="4984"/>
                </a:lnSpc>
              </a:pPr>
              <a:r>
                <a:rPr lang="en-US" sz="2864" spc="252">
                  <a:solidFill>
                    <a:srgbClr val="000000"/>
                  </a:solidFill>
                  <a:latin typeface="Montserrat Medium"/>
                </a:rPr>
                <a:t>K214060403</a:t>
              </a:r>
            </a:p>
            <a:p>
              <a:pPr>
                <a:lnSpc>
                  <a:spcPts val="4984"/>
                </a:lnSpc>
              </a:pPr>
              <a:r>
                <a:rPr lang="en-US" sz="2864" spc="252">
                  <a:solidFill>
                    <a:srgbClr val="000000"/>
                  </a:solidFill>
                  <a:latin typeface="Montserrat Medium"/>
                </a:rPr>
                <a:t>K214061743</a:t>
              </a:r>
            </a:p>
            <a:p>
              <a:pPr>
                <a:lnSpc>
                  <a:spcPts val="4984"/>
                </a:lnSpc>
              </a:pPr>
            </a:p>
            <a:p>
              <a:pPr>
                <a:lnSpc>
                  <a:spcPts val="4984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6776085" y="9417029"/>
            <a:ext cx="52673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03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6114224" y="4262667"/>
            <a:ext cx="4086553" cy="5403706"/>
          </a:xfrm>
          <a:custGeom>
            <a:avLst/>
            <a:gdLst/>
            <a:ahLst/>
            <a:cxnLst/>
            <a:rect r="r" b="b" t="t" l="l"/>
            <a:pathLst>
              <a:path h="5403706" w="4086553">
                <a:moveTo>
                  <a:pt x="0" y="0"/>
                </a:moveTo>
                <a:lnTo>
                  <a:pt x="4086552" y="0"/>
                </a:lnTo>
                <a:lnTo>
                  <a:pt x="4086552" y="5403706"/>
                </a:lnTo>
                <a:lnTo>
                  <a:pt x="0" y="5403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63813" y="1744654"/>
            <a:ext cx="9308329" cy="79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Open Sauce Bold"/>
              </a:rPr>
              <a:t>QUẢN LÝ GIAO DIỆN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843534" y="9417029"/>
            <a:ext cx="39183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31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415389" y="1904492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75249" y="310628"/>
            <a:ext cx="328803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Quản lý giao diện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47070" y="9799617"/>
            <a:ext cx="3880485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Light"/>
              </a:rPr>
              <a:t>Dùng figma để xây dựng giao diện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00850" y="9417029"/>
            <a:ext cx="47720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32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415389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75249" y="310628"/>
            <a:ext cx="328803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Quản lý giao diện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47070" y="9799617"/>
            <a:ext cx="3880485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Light"/>
              </a:rPr>
              <a:t>Dùng figma để xây dựng giao diện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00076" y="9417029"/>
            <a:ext cx="47875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33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415389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75249" y="310628"/>
            <a:ext cx="328803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Quản lý giao diện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13673" y="9799617"/>
            <a:ext cx="3947279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Light"/>
              </a:rPr>
              <a:t>Dùng figma để xây dựng prototype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57809" y="9417029"/>
            <a:ext cx="56328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33'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9486241" y="480879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719603" y="4608423"/>
            <a:ext cx="4047934" cy="4114800"/>
          </a:xfrm>
          <a:custGeom>
            <a:avLst/>
            <a:gdLst/>
            <a:ahLst/>
            <a:cxnLst/>
            <a:rect r="r" b="b" t="t" l="l"/>
            <a:pathLst>
              <a:path h="4114800" w="4047934">
                <a:moveTo>
                  <a:pt x="0" y="0"/>
                </a:moveTo>
                <a:lnTo>
                  <a:pt x="4047934" y="0"/>
                </a:lnTo>
                <a:lnTo>
                  <a:pt x="40479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63813" y="1744654"/>
            <a:ext cx="9308329" cy="79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Open Sauce Bold"/>
              </a:rPr>
              <a:t>QUẢN LÝ MÃ NGUỒN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98469" y="9417029"/>
            <a:ext cx="48196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728935" y="1294168"/>
            <a:ext cx="4298375" cy="8097409"/>
          </a:xfrm>
          <a:custGeom>
            <a:avLst/>
            <a:gdLst/>
            <a:ahLst/>
            <a:cxnLst/>
            <a:rect r="r" b="b" t="t" l="l"/>
            <a:pathLst>
              <a:path h="8097409" w="4298375">
                <a:moveTo>
                  <a:pt x="0" y="0"/>
                </a:moveTo>
                <a:lnTo>
                  <a:pt x="4298375" y="0"/>
                </a:lnTo>
                <a:lnTo>
                  <a:pt x="4298375" y="8097409"/>
                </a:lnTo>
                <a:lnTo>
                  <a:pt x="0" y="8097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73667" y="1114425"/>
            <a:ext cx="7981837" cy="8456896"/>
          </a:xfrm>
          <a:custGeom>
            <a:avLst/>
            <a:gdLst/>
            <a:ahLst/>
            <a:cxnLst/>
            <a:rect r="r" b="b" t="t" l="l"/>
            <a:pathLst>
              <a:path h="8456896" w="7981837">
                <a:moveTo>
                  <a:pt x="0" y="0"/>
                </a:moveTo>
                <a:lnTo>
                  <a:pt x="7981838" y="0"/>
                </a:lnTo>
                <a:lnTo>
                  <a:pt x="7981838" y="8456896"/>
                </a:lnTo>
                <a:lnTo>
                  <a:pt x="0" y="8456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5237" y="310628"/>
            <a:ext cx="348805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Quản lý mã nguồn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80977" y="9866596"/>
            <a:ext cx="4212669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Light"/>
              </a:rPr>
              <a:t>Lưu trữ code dùng chung trên github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94182" y="9417029"/>
            <a:ext cx="49053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483689"/>
            <a:ext cx="15846611" cy="7774611"/>
          </a:xfrm>
          <a:custGeom>
            <a:avLst/>
            <a:gdLst/>
            <a:ahLst/>
            <a:cxnLst/>
            <a:rect r="r" b="b" t="t" l="l"/>
            <a:pathLst>
              <a:path h="7774611" w="15846611">
                <a:moveTo>
                  <a:pt x="0" y="0"/>
                </a:moveTo>
                <a:lnTo>
                  <a:pt x="15846611" y="0"/>
                </a:lnTo>
                <a:lnTo>
                  <a:pt x="15846611" y="7774611"/>
                </a:lnTo>
                <a:lnTo>
                  <a:pt x="0" y="7774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75237" y="310628"/>
            <a:ext cx="348805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Quản lý mã nguồn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49090" y="9593062"/>
            <a:ext cx="7605832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Light"/>
              </a:rPr>
              <a:t>Các thành viên thực hiện đồng bộ hóa code chính với code cá nhân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90908" y="9417029"/>
            <a:ext cx="49708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68474" y="1846500"/>
            <a:ext cx="1467546" cy="1639716"/>
          </a:xfrm>
          <a:custGeom>
            <a:avLst/>
            <a:gdLst/>
            <a:ahLst/>
            <a:cxnLst/>
            <a:rect r="r" b="b" t="t" l="l"/>
            <a:pathLst>
              <a:path h="1639716" w="1467546">
                <a:moveTo>
                  <a:pt x="0" y="0"/>
                </a:moveTo>
                <a:lnTo>
                  <a:pt x="1467547" y="0"/>
                </a:lnTo>
                <a:lnTo>
                  <a:pt x="1467547" y="1639716"/>
                </a:lnTo>
                <a:lnTo>
                  <a:pt x="0" y="16397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03095" y="2364482"/>
            <a:ext cx="1466849" cy="1466849"/>
          </a:xfrm>
          <a:custGeom>
            <a:avLst/>
            <a:gdLst/>
            <a:ahLst/>
            <a:cxnLst/>
            <a:rect r="r" b="b" t="t" l="l"/>
            <a:pathLst>
              <a:path h="1466849" w="1466849">
                <a:moveTo>
                  <a:pt x="0" y="0"/>
                </a:moveTo>
                <a:lnTo>
                  <a:pt x="1466848" y="0"/>
                </a:lnTo>
                <a:lnTo>
                  <a:pt x="1466848" y="1466849"/>
                </a:lnTo>
                <a:lnTo>
                  <a:pt x="0" y="14668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61554" y="4122635"/>
            <a:ext cx="1467546" cy="1215166"/>
          </a:xfrm>
          <a:custGeom>
            <a:avLst/>
            <a:gdLst/>
            <a:ahLst/>
            <a:cxnLst/>
            <a:rect r="r" b="b" t="t" l="l"/>
            <a:pathLst>
              <a:path h="1215166" w="1467546">
                <a:moveTo>
                  <a:pt x="0" y="0"/>
                </a:moveTo>
                <a:lnTo>
                  <a:pt x="1467546" y="0"/>
                </a:lnTo>
                <a:lnTo>
                  <a:pt x="1467546" y="1215166"/>
                </a:lnTo>
                <a:lnTo>
                  <a:pt x="0" y="12151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09643" y="1642847"/>
            <a:ext cx="1133072" cy="1167022"/>
          </a:xfrm>
          <a:custGeom>
            <a:avLst/>
            <a:gdLst/>
            <a:ahLst/>
            <a:cxnLst/>
            <a:rect r="r" b="b" t="t" l="l"/>
            <a:pathLst>
              <a:path h="1167022" w="1133072">
                <a:moveTo>
                  <a:pt x="0" y="0"/>
                </a:moveTo>
                <a:lnTo>
                  <a:pt x="1133072" y="0"/>
                </a:lnTo>
                <a:lnTo>
                  <a:pt x="1133072" y="1167022"/>
                </a:lnTo>
                <a:lnTo>
                  <a:pt x="0" y="1167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317883" y="1284223"/>
            <a:ext cx="1195931" cy="1195931"/>
          </a:xfrm>
          <a:custGeom>
            <a:avLst/>
            <a:gdLst/>
            <a:ahLst/>
            <a:cxnLst/>
            <a:rect r="r" b="b" t="t" l="l"/>
            <a:pathLst>
              <a:path h="1195931" w="1195931">
                <a:moveTo>
                  <a:pt x="0" y="0"/>
                </a:moveTo>
                <a:lnTo>
                  <a:pt x="1195931" y="0"/>
                </a:lnTo>
                <a:lnTo>
                  <a:pt x="1195931" y="1195931"/>
                </a:lnTo>
                <a:lnTo>
                  <a:pt x="0" y="1195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13814" y="1970604"/>
            <a:ext cx="1203564" cy="1350422"/>
          </a:xfrm>
          <a:custGeom>
            <a:avLst/>
            <a:gdLst/>
            <a:ahLst/>
            <a:cxnLst/>
            <a:rect r="r" b="b" t="t" l="l"/>
            <a:pathLst>
              <a:path h="1350422" w="1203564">
                <a:moveTo>
                  <a:pt x="0" y="0"/>
                </a:moveTo>
                <a:lnTo>
                  <a:pt x="1203563" y="0"/>
                </a:lnTo>
                <a:lnTo>
                  <a:pt x="1203563" y="1350422"/>
                </a:lnTo>
                <a:lnTo>
                  <a:pt x="0" y="13504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75455" y="3233574"/>
            <a:ext cx="1083845" cy="1083845"/>
          </a:xfrm>
          <a:custGeom>
            <a:avLst/>
            <a:gdLst/>
            <a:ahLst/>
            <a:cxnLst/>
            <a:rect r="r" b="b" t="t" l="l"/>
            <a:pathLst>
              <a:path h="1083845" w="1083845">
                <a:moveTo>
                  <a:pt x="0" y="0"/>
                </a:moveTo>
                <a:lnTo>
                  <a:pt x="1083845" y="0"/>
                </a:lnTo>
                <a:lnTo>
                  <a:pt x="1083845" y="1083845"/>
                </a:lnTo>
                <a:lnTo>
                  <a:pt x="0" y="108384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79684" y="3865600"/>
            <a:ext cx="797287" cy="1155489"/>
          </a:xfrm>
          <a:custGeom>
            <a:avLst/>
            <a:gdLst/>
            <a:ahLst/>
            <a:cxnLst/>
            <a:rect r="r" b="b" t="t" l="l"/>
            <a:pathLst>
              <a:path h="1155489" w="797287">
                <a:moveTo>
                  <a:pt x="0" y="0"/>
                </a:moveTo>
                <a:lnTo>
                  <a:pt x="797287" y="0"/>
                </a:lnTo>
                <a:lnTo>
                  <a:pt x="797287" y="1155488"/>
                </a:lnTo>
                <a:lnTo>
                  <a:pt x="0" y="115548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369206" y="3297214"/>
            <a:ext cx="806973" cy="806973"/>
          </a:xfrm>
          <a:custGeom>
            <a:avLst/>
            <a:gdLst/>
            <a:ahLst/>
            <a:cxnLst/>
            <a:rect r="r" b="b" t="t" l="l"/>
            <a:pathLst>
              <a:path h="806973" w="806973">
                <a:moveTo>
                  <a:pt x="0" y="0"/>
                </a:moveTo>
                <a:lnTo>
                  <a:pt x="806973" y="0"/>
                </a:lnTo>
                <a:lnTo>
                  <a:pt x="806973" y="806973"/>
                </a:lnTo>
                <a:lnTo>
                  <a:pt x="0" y="80697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725469" y="2809869"/>
            <a:ext cx="1055731" cy="1055731"/>
          </a:xfrm>
          <a:custGeom>
            <a:avLst/>
            <a:gdLst/>
            <a:ahLst/>
            <a:cxnLst/>
            <a:rect r="r" b="b" t="t" l="l"/>
            <a:pathLst>
              <a:path h="1055731" w="1055731">
                <a:moveTo>
                  <a:pt x="0" y="0"/>
                </a:moveTo>
                <a:lnTo>
                  <a:pt x="1055731" y="0"/>
                </a:lnTo>
                <a:lnTo>
                  <a:pt x="1055731" y="1055731"/>
                </a:lnTo>
                <a:lnTo>
                  <a:pt x="0" y="105573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418965" y="4164905"/>
            <a:ext cx="1035294" cy="1357763"/>
          </a:xfrm>
          <a:custGeom>
            <a:avLst/>
            <a:gdLst/>
            <a:ahLst/>
            <a:cxnLst/>
            <a:rect r="r" b="b" t="t" l="l"/>
            <a:pathLst>
              <a:path h="1357763" w="1035294">
                <a:moveTo>
                  <a:pt x="0" y="0"/>
                </a:moveTo>
                <a:lnTo>
                  <a:pt x="1035294" y="0"/>
                </a:lnTo>
                <a:lnTo>
                  <a:pt x="1035294" y="1357762"/>
                </a:lnTo>
                <a:lnTo>
                  <a:pt x="0" y="135776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90606" y="3999184"/>
            <a:ext cx="1211642" cy="1689204"/>
          </a:xfrm>
          <a:custGeom>
            <a:avLst/>
            <a:gdLst/>
            <a:ahLst/>
            <a:cxnLst/>
            <a:rect r="r" b="b" t="t" l="l"/>
            <a:pathLst>
              <a:path h="1689204" w="1211642">
                <a:moveTo>
                  <a:pt x="0" y="0"/>
                </a:moveTo>
                <a:lnTo>
                  <a:pt x="1211642" y="0"/>
                </a:lnTo>
                <a:lnTo>
                  <a:pt x="1211642" y="1689204"/>
                </a:lnTo>
                <a:lnTo>
                  <a:pt x="0" y="1689204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499884" y="7029505"/>
            <a:ext cx="1414291" cy="1616333"/>
          </a:xfrm>
          <a:custGeom>
            <a:avLst/>
            <a:gdLst/>
            <a:ahLst/>
            <a:cxnLst/>
            <a:rect r="r" b="b" t="t" l="l"/>
            <a:pathLst>
              <a:path h="1616333" w="1414291">
                <a:moveTo>
                  <a:pt x="0" y="0"/>
                </a:moveTo>
                <a:lnTo>
                  <a:pt x="1414291" y="0"/>
                </a:lnTo>
                <a:lnTo>
                  <a:pt x="1414291" y="1616333"/>
                </a:lnTo>
                <a:lnTo>
                  <a:pt x="0" y="161633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848552" y="6678918"/>
            <a:ext cx="1184206" cy="1184206"/>
          </a:xfrm>
          <a:custGeom>
            <a:avLst/>
            <a:gdLst/>
            <a:ahLst/>
            <a:cxnLst/>
            <a:rect r="r" b="b" t="t" l="l"/>
            <a:pathLst>
              <a:path h="1184206" w="1184206">
                <a:moveTo>
                  <a:pt x="0" y="0"/>
                </a:moveTo>
                <a:lnTo>
                  <a:pt x="1184205" y="0"/>
                </a:lnTo>
                <a:lnTo>
                  <a:pt x="1184205" y="1184206"/>
                </a:lnTo>
                <a:lnTo>
                  <a:pt x="0" y="118420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356165" y="8413874"/>
            <a:ext cx="1143719" cy="1277898"/>
          </a:xfrm>
          <a:custGeom>
            <a:avLst/>
            <a:gdLst/>
            <a:ahLst/>
            <a:cxnLst/>
            <a:rect r="r" b="b" t="t" l="l"/>
            <a:pathLst>
              <a:path h="1277898" w="1143719">
                <a:moveTo>
                  <a:pt x="0" y="0"/>
                </a:moveTo>
                <a:lnTo>
                  <a:pt x="1143719" y="0"/>
                </a:lnTo>
                <a:lnTo>
                  <a:pt x="1143719" y="1277898"/>
                </a:lnTo>
                <a:lnTo>
                  <a:pt x="0" y="127789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113994" y="8397252"/>
            <a:ext cx="1615640" cy="1722097"/>
          </a:xfrm>
          <a:custGeom>
            <a:avLst/>
            <a:gdLst/>
            <a:ahLst/>
            <a:cxnLst/>
            <a:rect r="r" b="b" t="t" l="l"/>
            <a:pathLst>
              <a:path h="1722097" w="1615640">
                <a:moveTo>
                  <a:pt x="0" y="0"/>
                </a:moveTo>
                <a:lnTo>
                  <a:pt x="1615640" y="0"/>
                </a:lnTo>
                <a:lnTo>
                  <a:pt x="1615640" y="1722096"/>
                </a:lnTo>
                <a:lnTo>
                  <a:pt x="0" y="172209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386865" y="6722916"/>
            <a:ext cx="1187023" cy="1339377"/>
          </a:xfrm>
          <a:custGeom>
            <a:avLst/>
            <a:gdLst/>
            <a:ahLst/>
            <a:cxnLst/>
            <a:rect r="r" b="b" t="t" l="l"/>
            <a:pathLst>
              <a:path h="1339377" w="1187023">
                <a:moveTo>
                  <a:pt x="0" y="0"/>
                </a:moveTo>
                <a:lnTo>
                  <a:pt x="1187023" y="0"/>
                </a:lnTo>
                <a:lnTo>
                  <a:pt x="1187023" y="1339377"/>
                </a:lnTo>
                <a:lnTo>
                  <a:pt x="0" y="1339377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454259" y="7829676"/>
            <a:ext cx="1223147" cy="1223147"/>
          </a:xfrm>
          <a:custGeom>
            <a:avLst/>
            <a:gdLst/>
            <a:ahLst/>
            <a:cxnLst/>
            <a:rect r="r" b="b" t="t" l="l"/>
            <a:pathLst>
              <a:path h="1223147" w="1223147">
                <a:moveTo>
                  <a:pt x="0" y="0"/>
                </a:moveTo>
                <a:lnTo>
                  <a:pt x="1223147" y="0"/>
                </a:lnTo>
                <a:lnTo>
                  <a:pt x="1223147" y="1223147"/>
                </a:lnTo>
                <a:lnTo>
                  <a:pt x="0" y="122314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767570" y="5056128"/>
            <a:ext cx="1352515" cy="1352515"/>
          </a:xfrm>
          <a:custGeom>
            <a:avLst/>
            <a:gdLst/>
            <a:ahLst/>
            <a:cxnLst/>
            <a:rect r="r" b="b" t="t" l="l"/>
            <a:pathLst>
              <a:path h="1352515" w="1352515">
                <a:moveTo>
                  <a:pt x="0" y="0"/>
                </a:moveTo>
                <a:lnTo>
                  <a:pt x="1352515" y="0"/>
                </a:lnTo>
                <a:lnTo>
                  <a:pt x="1352515" y="1352515"/>
                </a:lnTo>
                <a:lnTo>
                  <a:pt x="0" y="1352515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847649" y="9008825"/>
            <a:ext cx="1066526" cy="1066526"/>
          </a:xfrm>
          <a:custGeom>
            <a:avLst/>
            <a:gdLst/>
            <a:ahLst/>
            <a:cxnLst/>
            <a:rect r="r" b="b" t="t" l="l"/>
            <a:pathLst>
              <a:path h="1066526" w="1066526">
                <a:moveTo>
                  <a:pt x="0" y="0"/>
                </a:moveTo>
                <a:lnTo>
                  <a:pt x="1066526" y="0"/>
                </a:lnTo>
                <a:lnTo>
                  <a:pt x="1066526" y="1066526"/>
                </a:lnTo>
                <a:lnTo>
                  <a:pt x="0" y="1066526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838225" y="6149024"/>
            <a:ext cx="2903799" cy="2903799"/>
          </a:xfrm>
          <a:custGeom>
            <a:avLst/>
            <a:gdLst/>
            <a:ahLst/>
            <a:cxnLst/>
            <a:rect r="r" b="b" t="t" l="l"/>
            <a:pathLst>
              <a:path h="2903799" w="2903799">
                <a:moveTo>
                  <a:pt x="0" y="0"/>
                </a:moveTo>
                <a:lnTo>
                  <a:pt x="2903798" y="0"/>
                </a:lnTo>
                <a:lnTo>
                  <a:pt x="2903798" y="2903799"/>
                </a:lnTo>
                <a:lnTo>
                  <a:pt x="0" y="2903799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0" y="310628"/>
            <a:ext cx="1015188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2.5  Công cụ hỗ trợ hoạt động, xây dựng dự án(MEAN)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803707" y="9417029"/>
            <a:ext cx="47148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415586" y="9491371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1745281">
            <a:off x="-1616662" y="-5117114"/>
            <a:ext cx="24344079" cy="10234229"/>
          </a:xfrm>
          <a:prstGeom prst="rect">
            <a:avLst/>
          </a:prstGeom>
          <a:solidFill>
            <a:srgbClr val="000000">
              <a:alpha val="9804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1135024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7403002" y="3656853"/>
            <a:ext cx="9856298" cy="4068926"/>
            <a:chOff x="0" y="0"/>
            <a:chExt cx="13141731" cy="5425235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13141731" cy="542523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734354" y="960809"/>
              <a:ext cx="12407377" cy="3822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928"/>
                </a:lnSpc>
              </a:pPr>
              <a:r>
                <a:rPr lang="en-US" sz="10408" spc="312">
                  <a:solidFill>
                    <a:srgbClr val="FFFFFF"/>
                  </a:solidFill>
                  <a:latin typeface="Big Shoulders Display Bold"/>
                </a:rPr>
                <a:t>PHÂN TÍCH VÀ</a:t>
              </a:r>
            </a:p>
            <a:p>
              <a:pPr algn="ctr">
                <a:lnSpc>
                  <a:spcPts val="10928"/>
                </a:lnSpc>
              </a:pPr>
              <a:r>
                <a:rPr lang="en-US" sz="10408" spc="312">
                  <a:solidFill>
                    <a:srgbClr val="FFFFFF"/>
                  </a:solidFill>
                  <a:latin typeface="Big Shoulders Display Bold"/>
                </a:rPr>
                <a:t>THIẾT KẾ HỆ THỐNG 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596944" y="2321020"/>
            <a:ext cx="8662356" cy="91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54"/>
              </a:lnSpc>
            </a:pPr>
            <a:r>
              <a:rPr lang="en-US" sz="5898" spc="648">
                <a:solidFill>
                  <a:srgbClr val="000000"/>
                </a:solidFill>
                <a:latin typeface="Montserrat Bold"/>
              </a:rPr>
              <a:t>CHƯƠNG 3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0" y="-688449"/>
            <a:ext cx="5438979" cy="11255922"/>
          </a:xfrm>
          <a:custGeom>
            <a:avLst/>
            <a:gdLst/>
            <a:ahLst/>
            <a:cxnLst/>
            <a:rect r="r" b="b" t="t" l="l"/>
            <a:pathLst>
              <a:path h="11255922" w="5438979">
                <a:moveTo>
                  <a:pt x="0" y="0"/>
                </a:moveTo>
                <a:lnTo>
                  <a:pt x="5438979" y="0"/>
                </a:lnTo>
                <a:lnTo>
                  <a:pt x="5438979" y="11255922"/>
                </a:lnTo>
                <a:lnTo>
                  <a:pt x="0" y="1125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386" t="0" r="-121386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744072" y="9492154"/>
            <a:ext cx="50050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686478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0" y="0"/>
                </a:moveTo>
                <a:lnTo>
                  <a:pt x="526020" y="0"/>
                </a:lnTo>
                <a:lnTo>
                  <a:pt x="526020" y="526020"/>
                </a:lnTo>
                <a:lnTo>
                  <a:pt x="0" y="52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89719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526020" y="526020"/>
                </a:moveTo>
                <a:lnTo>
                  <a:pt x="0" y="526020"/>
                </a:lnTo>
                <a:lnTo>
                  <a:pt x="0" y="0"/>
                </a:lnTo>
                <a:lnTo>
                  <a:pt x="526020" y="0"/>
                </a:lnTo>
                <a:lnTo>
                  <a:pt x="526020" y="5260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1658" y="2909091"/>
            <a:ext cx="7753647" cy="4224635"/>
          </a:xfrm>
          <a:custGeom>
            <a:avLst/>
            <a:gdLst/>
            <a:ahLst/>
            <a:cxnLst/>
            <a:rect r="r" b="b" t="t" l="l"/>
            <a:pathLst>
              <a:path h="4224635" w="7753647">
                <a:moveTo>
                  <a:pt x="0" y="0"/>
                </a:moveTo>
                <a:lnTo>
                  <a:pt x="7753647" y="0"/>
                </a:lnTo>
                <a:lnTo>
                  <a:pt x="7753647" y="4224635"/>
                </a:lnTo>
                <a:lnTo>
                  <a:pt x="0" y="4224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40788" y="1808312"/>
            <a:ext cx="8618512" cy="6388093"/>
          </a:xfrm>
          <a:custGeom>
            <a:avLst/>
            <a:gdLst/>
            <a:ahLst/>
            <a:cxnLst/>
            <a:rect r="r" b="b" t="t" l="l"/>
            <a:pathLst>
              <a:path h="6388093" w="8618512">
                <a:moveTo>
                  <a:pt x="0" y="0"/>
                </a:moveTo>
                <a:lnTo>
                  <a:pt x="8618512" y="0"/>
                </a:lnTo>
                <a:lnTo>
                  <a:pt x="8618512" y="6388093"/>
                </a:lnTo>
                <a:lnTo>
                  <a:pt x="0" y="6388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4160" y="266142"/>
            <a:ext cx="1485968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000000"/>
                </a:solidFill>
                <a:latin typeface="Montserrat Ultra-Bold"/>
              </a:rPr>
              <a:t>DANH SÁCH CÁC TÁC NHÂN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1658" y="2090982"/>
            <a:ext cx="519509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Danh sách các tác nhân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15699" y="8385795"/>
            <a:ext cx="66686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Tính kế thừa giữa các tác nhân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89345" y="9417029"/>
            <a:ext cx="50021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89928" y="1322090"/>
            <a:ext cx="13710280" cy="135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8000" spc="64">
                <a:solidFill>
                  <a:srgbClr val="FFFFFF"/>
                </a:solidFill>
                <a:latin typeface="Montserrat Ultra-Bold"/>
              </a:rPr>
              <a:t>MỤC LỤC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99563" y="5318703"/>
            <a:ext cx="2225231" cy="126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32"/>
              </a:lnSpc>
              <a:spcBef>
                <a:spcPct val="0"/>
              </a:spcBef>
            </a:pPr>
            <a:r>
              <a:rPr lang="en-US" sz="7559" spc="400" strike="noStrike" u="none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3569" y="6559374"/>
            <a:ext cx="3317219" cy="104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3052" spc="299">
                <a:solidFill>
                  <a:srgbClr val="231F20"/>
                </a:solidFill>
                <a:latin typeface="Montserrat"/>
              </a:rPr>
              <a:t>Tổng quan về đồ án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61050" y="5371703"/>
            <a:ext cx="2225231" cy="126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32"/>
              </a:lnSpc>
              <a:spcBef>
                <a:spcPct val="0"/>
              </a:spcBef>
            </a:pPr>
            <a:r>
              <a:rPr lang="en-US" sz="7559" spc="400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15056" y="6612374"/>
            <a:ext cx="3317219" cy="104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3052" spc="299">
                <a:solidFill>
                  <a:srgbClr val="231F20"/>
                </a:solidFill>
                <a:latin typeface="Montserrat Light"/>
              </a:rPr>
              <a:t>Kế hoạch quản lý dự án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22538" y="5318703"/>
            <a:ext cx="2225231" cy="126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32"/>
              </a:lnSpc>
              <a:spcBef>
                <a:spcPct val="0"/>
              </a:spcBef>
            </a:pPr>
            <a:r>
              <a:rPr lang="en-US" sz="7559" spc="400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76543" y="6559374"/>
            <a:ext cx="3317219" cy="1576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3052" spc="299">
                <a:solidFill>
                  <a:srgbClr val="231F20"/>
                </a:solidFill>
                <a:latin typeface="Montserrat Light"/>
              </a:rPr>
              <a:t>Phân tích và thiết kế hệ thống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81107" y="5371703"/>
            <a:ext cx="2225231" cy="126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32"/>
              </a:lnSpc>
              <a:spcBef>
                <a:spcPct val="0"/>
              </a:spcBef>
            </a:pPr>
            <a:r>
              <a:rPr lang="en-US" sz="7559" spc="400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35112" y="6612374"/>
            <a:ext cx="3317219" cy="104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3052" spc="299">
                <a:solidFill>
                  <a:srgbClr val="231F20"/>
                </a:solidFill>
                <a:latin typeface="Montserrat Light"/>
              </a:rPr>
              <a:t>Đánh giá kết quả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74477" y="9417029"/>
            <a:ext cx="52994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04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20161" y="1028700"/>
            <a:ext cx="8847678" cy="8908661"/>
          </a:xfrm>
          <a:custGeom>
            <a:avLst/>
            <a:gdLst/>
            <a:ahLst/>
            <a:cxnLst/>
            <a:rect r="r" b="b" t="t" l="l"/>
            <a:pathLst>
              <a:path h="8908661" w="8847678">
                <a:moveTo>
                  <a:pt x="0" y="0"/>
                </a:moveTo>
                <a:lnTo>
                  <a:pt x="8847678" y="0"/>
                </a:lnTo>
                <a:lnTo>
                  <a:pt x="8847678" y="8908661"/>
                </a:lnTo>
                <a:lnTo>
                  <a:pt x="0" y="8908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697"/>
            </a:stretch>
          </a:blipFill>
          <a:ln w="38100" cap="sq">
            <a:solidFill>
              <a:srgbClr val="395EFF"/>
            </a:solidFill>
            <a:prstDash val="lgDash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5400000">
            <a:off x="1686478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0" y="0"/>
                </a:moveTo>
                <a:lnTo>
                  <a:pt x="526020" y="0"/>
                </a:lnTo>
                <a:lnTo>
                  <a:pt x="526020" y="526020"/>
                </a:lnTo>
                <a:lnTo>
                  <a:pt x="0" y="52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89719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526020" y="526020"/>
                </a:moveTo>
                <a:lnTo>
                  <a:pt x="0" y="526020"/>
                </a:lnTo>
                <a:lnTo>
                  <a:pt x="0" y="0"/>
                </a:lnTo>
                <a:lnTo>
                  <a:pt x="526020" y="0"/>
                </a:lnTo>
                <a:lnTo>
                  <a:pt x="526020" y="52602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99619" y="374650"/>
            <a:ext cx="1322575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000000"/>
                </a:solidFill>
                <a:latin typeface="Montserrat Ultra-Bold"/>
              </a:rPr>
              <a:t>CHỨC NĂNG CHO GUEST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72379" y="9417029"/>
            <a:ext cx="53414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686478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0" y="0"/>
                </a:moveTo>
                <a:lnTo>
                  <a:pt x="526020" y="0"/>
                </a:lnTo>
                <a:lnTo>
                  <a:pt x="526020" y="526020"/>
                </a:lnTo>
                <a:lnTo>
                  <a:pt x="0" y="52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89719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526020" y="526020"/>
                </a:moveTo>
                <a:lnTo>
                  <a:pt x="0" y="526020"/>
                </a:lnTo>
                <a:lnTo>
                  <a:pt x="0" y="0"/>
                </a:lnTo>
                <a:lnTo>
                  <a:pt x="526020" y="0"/>
                </a:lnTo>
                <a:lnTo>
                  <a:pt x="526020" y="5260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60996" y="765690"/>
            <a:ext cx="5366007" cy="9664999"/>
          </a:xfrm>
          <a:custGeom>
            <a:avLst/>
            <a:gdLst/>
            <a:ahLst/>
            <a:cxnLst/>
            <a:rect r="r" b="b" t="t" l="l"/>
            <a:pathLst>
              <a:path h="9664999" w="5366007">
                <a:moveTo>
                  <a:pt x="0" y="0"/>
                </a:moveTo>
                <a:lnTo>
                  <a:pt x="5366008" y="0"/>
                </a:lnTo>
                <a:lnTo>
                  <a:pt x="5366008" y="9664999"/>
                </a:lnTo>
                <a:lnTo>
                  <a:pt x="0" y="9664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395EFF"/>
            </a:solidFill>
            <a:prstDash val="lgDash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531124" y="264040"/>
            <a:ext cx="1322575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000000"/>
                </a:solidFill>
                <a:latin typeface="Montserrat Ultra-Bold"/>
              </a:rPr>
              <a:t>CHỨC NĂNG CHO CLIENT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40393" y="9417029"/>
            <a:ext cx="39811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686478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0" y="0"/>
                </a:moveTo>
                <a:lnTo>
                  <a:pt x="526020" y="0"/>
                </a:lnTo>
                <a:lnTo>
                  <a:pt x="526020" y="526020"/>
                </a:lnTo>
                <a:lnTo>
                  <a:pt x="0" y="52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89719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526020" y="526020"/>
                </a:moveTo>
                <a:lnTo>
                  <a:pt x="0" y="526020"/>
                </a:lnTo>
                <a:lnTo>
                  <a:pt x="0" y="0"/>
                </a:lnTo>
                <a:lnTo>
                  <a:pt x="526020" y="0"/>
                </a:lnTo>
                <a:lnTo>
                  <a:pt x="526020" y="5260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62504" y="1028700"/>
            <a:ext cx="6762992" cy="9316212"/>
          </a:xfrm>
          <a:custGeom>
            <a:avLst/>
            <a:gdLst/>
            <a:ahLst/>
            <a:cxnLst/>
            <a:rect r="r" b="b" t="t" l="l"/>
            <a:pathLst>
              <a:path h="9316212" w="6762992">
                <a:moveTo>
                  <a:pt x="0" y="0"/>
                </a:moveTo>
                <a:lnTo>
                  <a:pt x="6762992" y="0"/>
                </a:lnTo>
                <a:lnTo>
                  <a:pt x="6762992" y="9316212"/>
                </a:lnTo>
                <a:lnTo>
                  <a:pt x="0" y="9316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395EFF"/>
            </a:solidFill>
            <a:prstDash val="lgDash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531124" y="395408"/>
            <a:ext cx="1322575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000000"/>
                </a:solidFill>
                <a:latin typeface="Montserrat Ultra-Bold"/>
              </a:rPr>
              <a:t>CHỨC NĂNG CHO ADMIN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97382" y="9417029"/>
            <a:ext cx="48413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686478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0" y="0"/>
                </a:moveTo>
                <a:lnTo>
                  <a:pt x="526020" y="0"/>
                </a:lnTo>
                <a:lnTo>
                  <a:pt x="526020" y="526020"/>
                </a:lnTo>
                <a:lnTo>
                  <a:pt x="0" y="52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89719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526020" y="526020"/>
                </a:moveTo>
                <a:lnTo>
                  <a:pt x="0" y="526020"/>
                </a:lnTo>
                <a:lnTo>
                  <a:pt x="0" y="0"/>
                </a:lnTo>
                <a:lnTo>
                  <a:pt x="526020" y="0"/>
                </a:lnTo>
                <a:lnTo>
                  <a:pt x="526020" y="5260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31124" y="395408"/>
            <a:ext cx="1322575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000000"/>
                </a:solidFill>
                <a:latin typeface="Montserrat Ultra-Bold"/>
              </a:rPr>
              <a:t>CHỨC NĂNG CHO SUPER ADMIN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732353" y="2143276"/>
            <a:ext cx="12823294" cy="6000449"/>
          </a:xfrm>
          <a:custGeom>
            <a:avLst/>
            <a:gdLst/>
            <a:ahLst/>
            <a:cxnLst/>
            <a:rect r="r" b="b" t="t" l="l"/>
            <a:pathLst>
              <a:path h="6000449" w="12823294">
                <a:moveTo>
                  <a:pt x="0" y="0"/>
                </a:moveTo>
                <a:lnTo>
                  <a:pt x="12823294" y="0"/>
                </a:lnTo>
                <a:lnTo>
                  <a:pt x="12823294" y="6000448"/>
                </a:lnTo>
                <a:lnTo>
                  <a:pt x="0" y="6000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395EFF"/>
            </a:solidFill>
            <a:prstDash val="dash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6796564" y="9417029"/>
            <a:ext cx="48577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686478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0" y="0"/>
                </a:moveTo>
                <a:lnTo>
                  <a:pt x="526020" y="0"/>
                </a:lnTo>
                <a:lnTo>
                  <a:pt x="526020" y="526020"/>
                </a:lnTo>
                <a:lnTo>
                  <a:pt x="0" y="52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89719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526020" y="526020"/>
                </a:moveTo>
                <a:lnTo>
                  <a:pt x="0" y="526020"/>
                </a:lnTo>
                <a:lnTo>
                  <a:pt x="0" y="0"/>
                </a:lnTo>
                <a:lnTo>
                  <a:pt x="526020" y="0"/>
                </a:lnTo>
                <a:lnTo>
                  <a:pt x="526020" y="5260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88611" y="1336616"/>
            <a:ext cx="11710779" cy="8427624"/>
          </a:xfrm>
          <a:custGeom>
            <a:avLst/>
            <a:gdLst/>
            <a:ahLst/>
            <a:cxnLst/>
            <a:rect r="r" b="b" t="t" l="l"/>
            <a:pathLst>
              <a:path h="8427624" w="11710779">
                <a:moveTo>
                  <a:pt x="0" y="0"/>
                </a:moveTo>
                <a:lnTo>
                  <a:pt x="11710778" y="0"/>
                </a:lnTo>
                <a:lnTo>
                  <a:pt x="11710778" y="8427625"/>
                </a:lnTo>
                <a:lnTo>
                  <a:pt x="0" y="8427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395EFF"/>
            </a:solidFill>
            <a:prstDash val="lgDash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531124" y="395408"/>
            <a:ext cx="1322575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000000"/>
                </a:solidFill>
                <a:latin typeface="Montserrat Ultra-Bold"/>
              </a:rPr>
              <a:t>CHỨC NĂNG CHO SYSTEM HANDLE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94926" y="9417029"/>
            <a:ext cx="48904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686478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0" y="0"/>
                </a:moveTo>
                <a:lnTo>
                  <a:pt x="526020" y="0"/>
                </a:lnTo>
                <a:lnTo>
                  <a:pt x="526020" y="526020"/>
                </a:lnTo>
                <a:lnTo>
                  <a:pt x="0" y="52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89719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526020" y="526020"/>
                </a:moveTo>
                <a:lnTo>
                  <a:pt x="0" y="526020"/>
                </a:lnTo>
                <a:lnTo>
                  <a:pt x="0" y="0"/>
                </a:lnTo>
                <a:lnTo>
                  <a:pt x="526020" y="0"/>
                </a:lnTo>
                <a:lnTo>
                  <a:pt x="526020" y="5260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30463" y="1028700"/>
            <a:ext cx="14627073" cy="8952988"/>
          </a:xfrm>
          <a:custGeom>
            <a:avLst/>
            <a:gdLst/>
            <a:ahLst/>
            <a:cxnLst/>
            <a:rect r="r" b="b" t="t" l="l"/>
            <a:pathLst>
              <a:path h="8952988" w="14627073">
                <a:moveTo>
                  <a:pt x="0" y="0"/>
                </a:moveTo>
                <a:lnTo>
                  <a:pt x="14627074" y="0"/>
                </a:lnTo>
                <a:lnTo>
                  <a:pt x="14627074" y="8952988"/>
                </a:lnTo>
                <a:lnTo>
                  <a:pt x="0" y="8952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31124" y="395408"/>
            <a:ext cx="1322575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000000"/>
                </a:solidFill>
                <a:latin typeface="Montserrat Ultra-Bold"/>
              </a:rPr>
              <a:t>DFD CONTEXT TỔNG QUAN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90610" y="9417029"/>
            <a:ext cx="49768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686478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0" y="0"/>
                </a:moveTo>
                <a:lnTo>
                  <a:pt x="526020" y="0"/>
                </a:lnTo>
                <a:lnTo>
                  <a:pt x="526020" y="526020"/>
                </a:lnTo>
                <a:lnTo>
                  <a:pt x="0" y="52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89719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526020" y="526020"/>
                </a:moveTo>
                <a:lnTo>
                  <a:pt x="0" y="526020"/>
                </a:lnTo>
                <a:lnTo>
                  <a:pt x="0" y="0"/>
                </a:lnTo>
                <a:lnTo>
                  <a:pt x="526020" y="0"/>
                </a:lnTo>
                <a:lnTo>
                  <a:pt x="526020" y="5260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67851" y="631946"/>
            <a:ext cx="9897907" cy="9819548"/>
          </a:xfrm>
          <a:custGeom>
            <a:avLst/>
            <a:gdLst/>
            <a:ahLst/>
            <a:cxnLst/>
            <a:rect r="r" b="b" t="t" l="l"/>
            <a:pathLst>
              <a:path h="9819548" w="9897907">
                <a:moveTo>
                  <a:pt x="0" y="0"/>
                </a:moveTo>
                <a:lnTo>
                  <a:pt x="9897907" y="0"/>
                </a:lnTo>
                <a:lnTo>
                  <a:pt x="9897907" y="9819548"/>
                </a:lnTo>
                <a:lnTo>
                  <a:pt x="0" y="9819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31124" y="266142"/>
            <a:ext cx="1322575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000000"/>
                </a:solidFill>
                <a:latin typeface="Montserrat Ultra-Bold"/>
              </a:rPr>
              <a:t>DFD LEVEL 0 TỔNG QUAN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87336" y="9417029"/>
            <a:ext cx="50423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686478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0" y="0"/>
                </a:moveTo>
                <a:lnTo>
                  <a:pt x="526020" y="0"/>
                </a:lnTo>
                <a:lnTo>
                  <a:pt x="526020" y="526020"/>
                </a:lnTo>
                <a:lnTo>
                  <a:pt x="0" y="52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89719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526020" y="526020"/>
                </a:moveTo>
                <a:lnTo>
                  <a:pt x="0" y="526020"/>
                </a:lnTo>
                <a:lnTo>
                  <a:pt x="0" y="0"/>
                </a:lnTo>
                <a:lnTo>
                  <a:pt x="526020" y="0"/>
                </a:lnTo>
                <a:lnTo>
                  <a:pt x="526020" y="5260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5958" y="1028700"/>
            <a:ext cx="15836085" cy="8414040"/>
          </a:xfrm>
          <a:custGeom>
            <a:avLst/>
            <a:gdLst/>
            <a:ahLst/>
            <a:cxnLst/>
            <a:rect r="r" b="b" t="t" l="l"/>
            <a:pathLst>
              <a:path h="8414040" w="15836085">
                <a:moveTo>
                  <a:pt x="0" y="0"/>
                </a:moveTo>
                <a:lnTo>
                  <a:pt x="15836084" y="0"/>
                </a:lnTo>
                <a:lnTo>
                  <a:pt x="15836084" y="8414040"/>
                </a:lnTo>
                <a:lnTo>
                  <a:pt x="0" y="841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31124" y="266142"/>
            <a:ext cx="1322575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u="sng">
                <a:solidFill>
                  <a:srgbClr val="000000"/>
                </a:solidFill>
                <a:latin typeface="Montserrat Ultra-Bold"/>
                <a:hlinkClick r:id="rId5" tooltip="https://docs.google.com/document/d/1FzVPoNQUXvBc_xe8tF3RtMVjmQCr0VDou_SDtDxusH8/edit#heading=h.nmjk7kltc3y0"/>
              </a:rPr>
              <a:t>BPMN QUY TRÌNH ĐĂNG NHẬP, ĐĂNG KÝ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00210" y="9417029"/>
            <a:ext cx="47848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686478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0" y="0"/>
                </a:moveTo>
                <a:lnTo>
                  <a:pt x="526020" y="0"/>
                </a:lnTo>
                <a:lnTo>
                  <a:pt x="526020" y="526020"/>
                </a:lnTo>
                <a:lnTo>
                  <a:pt x="0" y="52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89719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526020" y="526020"/>
                </a:moveTo>
                <a:lnTo>
                  <a:pt x="0" y="526020"/>
                </a:lnTo>
                <a:lnTo>
                  <a:pt x="0" y="0"/>
                </a:lnTo>
                <a:lnTo>
                  <a:pt x="526020" y="0"/>
                </a:lnTo>
                <a:lnTo>
                  <a:pt x="526020" y="5260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86415" y="1028700"/>
            <a:ext cx="11715171" cy="8587885"/>
          </a:xfrm>
          <a:custGeom>
            <a:avLst/>
            <a:gdLst/>
            <a:ahLst/>
            <a:cxnLst/>
            <a:rect r="r" b="b" t="t" l="l"/>
            <a:pathLst>
              <a:path h="8587885" w="11715171">
                <a:moveTo>
                  <a:pt x="0" y="0"/>
                </a:moveTo>
                <a:lnTo>
                  <a:pt x="11715170" y="0"/>
                </a:lnTo>
                <a:lnTo>
                  <a:pt x="11715170" y="8587885"/>
                </a:lnTo>
                <a:lnTo>
                  <a:pt x="0" y="8587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4160" y="266142"/>
            <a:ext cx="1485968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u="sng">
                <a:solidFill>
                  <a:srgbClr val="000000"/>
                </a:solidFill>
                <a:latin typeface="Montserrat Ultra-Bold"/>
                <a:hlinkClick r:id="rId5" tooltip="https://docs.google.com/document/d/1FzVPoNQUXvBc_xe8tF3RtMVjmQCr0VDou_SDtDxusH8/edit#heading=h.nmjk7kltc3y0"/>
              </a:rPr>
              <a:t>BPMN: SUBPROCESS QUY TRÌNH ĐĂNG NHẬP BẰNG GOOGLE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87559" y="9417029"/>
            <a:ext cx="50378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686478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0" y="0"/>
                </a:moveTo>
                <a:lnTo>
                  <a:pt x="526020" y="0"/>
                </a:lnTo>
                <a:lnTo>
                  <a:pt x="526020" y="526020"/>
                </a:lnTo>
                <a:lnTo>
                  <a:pt x="0" y="52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89719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526020" y="526020"/>
                </a:moveTo>
                <a:lnTo>
                  <a:pt x="0" y="526020"/>
                </a:lnTo>
                <a:lnTo>
                  <a:pt x="0" y="0"/>
                </a:lnTo>
                <a:lnTo>
                  <a:pt x="526020" y="0"/>
                </a:lnTo>
                <a:lnTo>
                  <a:pt x="526020" y="5260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3880" y="2708040"/>
            <a:ext cx="16620240" cy="5843369"/>
          </a:xfrm>
          <a:custGeom>
            <a:avLst/>
            <a:gdLst/>
            <a:ahLst/>
            <a:cxnLst/>
            <a:rect r="r" b="b" t="t" l="l"/>
            <a:pathLst>
              <a:path h="5843369" w="16620240">
                <a:moveTo>
                  <a:pt x="0" y="0"/>
                </a:moveTo>
                <a:lnTo>
                  <a:pt x="16620240" y="0"/>
                </a:lnTo>
                <a:lnTo>
                  <a:pt x="16620240" y="5843369"/>
                </a:lnTo>
                <a:lnTo>
                  <a:pt x="0" y="5843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4160" y="531255"/>
            <a:ext cx="1485968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u="sng">
                <a:solidFill>
                  <a:srgbClr val="000000"/>
                </a:solidFill>
                <a:latin typeface="Montserrat Ultra-Bold"/>
                <a:hlinkClick r:id="rId5" tooltip="https://docs.google.com/document/d/1FzVPoNQUXvBc_xe8tF3RtMVjmQCr0VDou_SDtDxusH8/edit#heading=h.nmjk7kltc3y0"/>
              </a:rPr>
              <a:t>BPMN: QUY TRÌNH ĐỔI MẬT KHẨU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87708" y="9417029"/>
            <a:ext cx="50348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49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460868"/>
            <a:ext cx="112078" cy="5810374"/>
            <a:chOff x="0" y="0"/>
            <a:chExt cx="149437" cy="7747165"/>
          </a:xfrm>
        </p:grpSpPr>
        <p:sp>
          <p:nvSpPr>
            <p:cNvPr name="AutoShape 3" id="3"/>
            <p:cNvSpPr/>
            <p:nvPr/>
          </p:nvSpPr>
          <p:spPr>
            <a:xfrm rot="0">
              <a:off x="60248" y="0"/>
              <a:ext cx="28940" cy="7747165"/>
            </a:xfrm>
            <a:prstGeom prst="rect">
              <a:avLst/>
            </a:prstGeom>
            <a:solidFill>
              <a:srgbClr val="69635B"/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0" y="0"/>
              <a:ext cx="149437" cy="2280560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5" id="5"/>
          <p:cNvSpPr/>
          <p:nvPr/>
        </p:nvSpPr>
        <p:spPr>
          <a:xfrm>
            <a:off x="15274251" y="7177564"/>
            <a:ext cx="1228810" cy="0"/>
          </a:xfrm>
          <a:prstGeom prst="line">
            <a:avLst/>
          </a:prstGeom>
          <a:ln cap="rnd" w="7334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5509591" y="7182326"/>
            <a:ext cx="758131" cy="293"/>
          </a:xfrm>
          <a:prstGeom prst="line">
            <a:avLst/>
          </a:prstGeom>
          <a:ln cap="rnd" w="666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660973" y="-2400207"/>
            <a:ext cx="3684177" cy="3684177"/>
          </a:xfrm>
          <a:custGeom>
            <a:avLst/>
            <a:gdLst/>
            <a:ahLst/>
            <a:cxnLst/>
            <a:rect r="r" b="b" t="t" l="l"/>
            <a:pathLst>
              <a:path h="3684177" w="3684177">
                <a:moveTo>
                  <a:pt x="0" y="0"/>
                </a:moveTo>
                <a:lnTo>
                  <a:pt x="3684177" y="0"/>
                </a:lnTo>
                <a:lnTo>
                  <a:pt x="3684177" y="3684177"/>
                </a:lnTo>
                <a:lnTo>
                  <a:pt x="0" y="3684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49425" y="-2011755"/>
            <a:ext cx="2907272" cy="2907272"/>
          </a:xfrm>
          <a:custGeom>
            <a:avLst/>
            <a:gdLst/>
            <a:ahLst/>
            <a:cxnLst/>
            <a:rect r="r" b="b" t="t" l="l"/>
            <a:pathLst>
              <a:path h="2907272" w="2907272">
                <a:moveTo>
                  <a:pt x="0" y="0"/>
                </a:moveTo>
                <a:lnTo>
                  <a:pt x="2907272" y="0"/>
                </a:lnTo>
                <a:lnTo>
                  <a:pt x="2907272" y="2907272"/>
                </a:lnTo>
                <a:lnTo>
                  <a:pt x="0" y="290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244901" y="2103122"/>
            <a:ext cx="5641235" cy="7326628"/>
            <a:chOff x="0" y="0"/>
            <a:chExt cx="2669540" cy="3467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70810" cy="3468370"/>
            </a:xfrm>
            <a:custGeom>
              <a:avLst/>
              <a:gdLst/>
              <a:ahLst/>
              <a:cxnLst/>
              <a:rect r="r" b="b" t="t" l="l"/>
              <a:pathLst>
                <a:path h="3468370" w="2670810">
                  <a:moveTo>
                    <a:pt x="330200" y="3030220"/>
                  </a:moveTo>
                  <a:cubicBezTo>
                    <a:pt x="440690" y="3177540"/>
                    <a:pt x="579120" y="3289300"/>
                    <a:pt x="741680" y="3361690"/>
                  </a:cubicBezTo>
                  <a:cubicBezTo>
                    <a:pt x="900430" y="3432810"/>
                    <a:pt x="1083310" y="3468370"/>
                    <a:pt x="1283970" y="3468370"/>
                  </a:cubicBezTo>
                  <a:cubicBezTo>
                    <a:pt x="1461770" y="3468370"/>
                    <a:pt x="1629410" y="3430270"/>
                    <a:pt x="1784350" y="3356610"/>
                  </a:cubicBezTo>
                  <a:cubicBezTo>
                    <a:pt x="1879600" y="3310890"/>
                    <a:pt x="1967230" y="3249930"/>
                    <a:pt x="2045970" y="3176270"/>
                  </a:cubicBezTo>
                  <a:lnTo>
                    <a:pt x="2112010" y="3412490"/>
                  </a:lnTo>
                  <a:lnTo>
                    <a:pt x="2670810" y="3412490"/>
                  </a:lnTo>
                  <a:lnTo>
                    <a:pt x="2670810" y="1488440"/>
                  </a:lnTo>
                  <a:lnTo>
                    <a:pt x="1187450" y="1488440"/>
                  </a:lnTo>
                  <a:lnTo>
                    <a:pt x="1187450" y="2207260"/>
                  </a:lnTo>
                  <a:lnTo>
                    <a:pt x="1866900" y="2207260"/>
                  </a:lnTo>
                  <a:cubicBezTo>
                    <a:pt x="1860550" y="2268220"/>
                    <a:pt x="1849120" y="2325370"/>
                    <a:pt x="1832610" y="2378710"/>
                  </a:cubicBezTo>
                  <a:cubicBezTo>
                    <a:pt x="1807210" y="2458720"/>
                    <a:pt x="1771650" y="2527300"/>
                    <a:pt x="1727200" y="2581910"/>
                  </a:cubicBezTo>
                  <a:cubicBezTo>
                    <a:pt x="1684020" y="2635250"/>
                    <a:pt x="1634490" y="2675890"/>
                    <a:pt x="1574800" y="2705100"/>
                  </a:cubicBezTo>
                  <a:cubicBezTo>
                    <a:pt x="1516380" y="2734310"/>
                    <a:pt x="1452880" y="2748280"/>
                    <a:pt x="1383030" y="2748280"/>
                  </a:cubicBezTo>
                  <a:cubicBezTo>
                    <a:pt x="1282700" y="2748280"/>
                    <a:pt x="1195070" y="2729230"/>
                    <a:pt x="1125220" y="2693670"/>
                  </a:cubicBezTo>
                  <a:cubicBezTo>
                    <a:pt x="1054100" y="2656840"/>
                    <a:pt x="996950" y="2604770"/>
                    <a:pt x="949960" y="2533650"/>
                  </a:cubicBezTo>
                  <a:cubicBezTo>
                    <a:pt x="900430" y="2459990"/>
                    <a:pt x="863600" y="2366010"/>
                    <a:pt x="838200" y="2254250"/>
                  </a:cubicBezTo>
                  <a:cubicBezTo>
                    <a:pt x="812800" y="2137410"/>
                    <a:pt x="800100" y="2001520"/>
                    <a:pt x="800100" y="1850390"/>
                  </a:cubicBezTo>
                  <a:lnTo>
                    <a:pt x="800100" y="1620520"/>
                  </a:lnTo>
                  <a:cubicBezTo>
                    <a:pt x="800100" y="1471930"/>
                    <a:pt x="812800" y="1338580"/>
                    <a:pt x="838200" y="1221740"/>
                  </a:cubicBezTo>
                  <a:cubicBezTo>
                    <a:pt x="862330" y="1111250"/>
                    <a:pt x="899160" y="1017270"/>
                    <a:pt x="947420" y="942340"/>
                  </a:cubicBezTo>
                  <a:cubicBezTo>
                    <a:pt x="994410" y="871220"/>
                    <a:pt x="1051560" y="817880"/>
                    <a:pt x="1122680" y="779780"/>
                  </a:cubicBezTo>
                  <a:cubicBezTo>
                    <a:pt x="1193800" y="741680"/>
                    <a:pt x="1280160" y="722630"/>
                    <a:pt x="1379220" y="722630"/>
                  </a:cubicBezTo>
                  <a:cubicBezTo>
                    <a:pt x="1447800" y="722630"/>
                    <a:pt x="1513840" y="734060"/>
                    <a:pt x="1573530" y="756920"/>
                  </a:cubicBezTo>
                  <a:cubicBezTo>
                    <a:pt x="1631950" y="778510"/>
                    <a:pt x="1681480" y="811530"/>
                    <a:pt x="1725930" y="855980"/>
                  </a:cubicBezTo>
                  <a:cubicBezTo>
                    <a:pt x="1769110" y="900430"/>
                    <a:pt x="1804670" y="956310"/>
                    <a:pt x="1831340" y="1023620"/>
                  </a:cubicBezTo>
                  <a:cubicBezTo>
                    <a:pt x="1858010" y="1090930"/>
                    <a:pt x="1871980" y="1172210"/>
                    <a:pt x="1871980" y="1264920"/>
                  </a:cubicBezTo>
                  <a:lnTo>
                    <a:pt x="1871980" y="1372870"/>
                  </a:lnTo>
                  <a:lnTo>
                    <a:pt x="2669540" y="1372870"/>
                  </a:lnTo>
                  <a:lnTo>
                    <a:pt x="2669540" y="1264920"/>
                  </a:lnTo>
                  <a:cubicBezTo>
                    <a:pt x="2669540" y="1062990"/>
                    <a:pt x="2633980" y="881380"/>
                    <a:pt x="2565400" y="723900"/>
                  </a:cubicBezTo>
                  <a:cubicBezTo>
                    <a:pt x="2495550" y="565150"/>
                    <a:pt x="2400300" y="431800"/>
                    <a:pt x="2283460" y="323850"/>
                  </a:cubicBezTo>
                  <a:cubicBezTo>
                    <a:pt x="2166620" y="217170"/>
                    <a:pt x="2029460" y="135890"/>
                    <a:pt x="1875790" y="81280"/>
                  </a:cubicBezTo>
                  <a:cubicBezTo>
                    <a:pt x="1724660" y="26670"/>
                    <a:pt x="1564640" y="0"/>
                    <a:pt x="1399540" y="0"/>
                  </a:cubicBezTo>
                  <a:cubicBezTo>
                    <a:pt x="1181100" y="0"/>
                    <a:pt x="982980" y="35560"/>
                    <a:pt x="810260" y="106680"/>
                  </a:cubicBezTo>
                  <a:cubicBezTo>
                    <a:pt x="633730" y="179070"/>
                    <a:pt x="482600" y="290830"/>
                    <a:pt x="361950" y="438150"/>
                  </a:cubicBezTo>
                  <a:cubicBezTo>
                    <a:pt x="243840" y="581660"/>
                    <a:pt x="152400" y="765810"/>
                    <a:pt x="90170" y="982980"/>
                  </a:cubicBezTo>
                  <a:cubicBezTo>
                    <a:pt x="30480" y="1196340"/>
                    <a:pt x="0" y="1449070"/>
                    <a:pt x="0" y="1734820"/>
                  </a:cubicBezTo>
                  <a:cubicBezTo>
                    <a:pt x="0" y="2021840"/>
                    <a:pt x="27940" y="2274570"/>
                    <a:pt x="82550" y="2485390"/>
                  </a:cubicBezTo>
                  <a:cubicBezTo>
                    <a:pt x="138430" y="2702560"/>
                    <a:pt x="222250" y="2885440"/>
                    <a:pt x="330200" y="3030220"/>
                  </a:cubicBezTo>
                  <a:close/>
                </a:path>
              </a:pathLst>
            </a:custGeom>
            <a:blipFill>
              <a:blip r:embed="rId6"/>
              <a:stretch>
                <a:fillRect l="-47457" t="0" r="-47457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991036" y="4322948"/>
            <a:ext cx="8268264" cy="220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0"/>
              </a:lnSpc>
            </a:pPr>
            <a:r>
              <a:rPr lang="en-US" sz="6800">
                <a:solidFill>
                  <a:srgbClr val="000000"/>
                </a:solidFill>
                <a:latin typeface="Montserrat Ultra-Bold"/>
              </a:rPr>
              <a:t>TỔNG QUAN VỀ</a:t>
            </a:r>
          </a:p>
          <a:p>
            <a:pPr>
              <a:lnSpc>
                <a:spcPts val="8840"/>
              </a:lnSpc>
            </a:pPr>
            <a:r>
              <a:rPr lang="en-US" sz="6800">
                <a:solidFill>
                  <a:srgbClr val="000000"/>
                </a:solidFill>
                <a:latin typeface="Montserrat Ultra-Bold"/>
              </a:rPr>
              <a:t>ĐỒ ÁN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0191" y="9417029"/>
            <a:ext cx="53852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05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686478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0" y="0"/>
                </a:moveTo>
                <a:lnTo>
                  <a:pt x="526020" y="0"/>
                </a:lnTo>
                <a:lnTo>
                  <a:pt x="526020" y="526020"/>
                </a:lnTo>
                <a:lnTo>
                  <a:pt x="0" y="52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89719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526020" y="526020"/>
                </a:moveTo>
                <a:lnTo>
                  <a:pt x="0" y="526020"/>
                </a:lnTo>
                <a:lnTo>
                  <a:pt x="0" y="0"/>
                </a:lnTo>
                <a:lnTo>
                  <a:pt x="526020" y="0"/>
                </a:lnTo>
                <a:lnTo>
                  <a:pt x="526020" y="5260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6044" y="2994601"/>
            <a:ext cx="16095912" cy="5277693"/>
          </a:xfrm>
          <a:custGeom>
            <a:avLst/>
            <a:gdLst/>
            <a:ahLst/>
            <a:cxnLst/>
            <a:rect r="r" b="b" t="t" l="l"/>
            <a:pathLst>
              <a:path h="5277693" w="16095912">
                <a:moveTo>
                  <a:pt x="0" y="0"/>
                </a:moveTo>
                <a:lnTo>
                  <a:pt x="16095912" y="0"/>
                </a:lnTo>
                <a:lnTo>
                  <a:pt x="16095912" y="5277693"/>
                </a:lnTo>
                <a:lnTo>
                  <a:pt x="0" y="5277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4160" y="531255"/>
            <a:ext cx="1485968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u="sng">
                <a:solidFill>
                  <a:srgbClr val="000000"/>
                </a:solidFill>
                <a:latin typeface="Montserrat Ultra-Bold"/>
                <a:hlinkClick r:id="rId5" tooltip="https://docs.google.com/document/d/1FzVPoNQUXvBc_xe8tF3RtMVjmQCr0VDou_SDtDxusH8/edit#heading=h.nmjk7kltc3y0"/>
              </a:rPr>
              <a:t>BPMN: QUY TRÌNH ĐĂNG KÝ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68063" y="9417029"/>
            <a:ext cx="54277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50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686478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0" y="0"/>
                </a:moveTo>
                <a:lnTo>
                  <a:pt x="526020" y="0"/>
                </a:lnTo>
                <a:lnTo>
                  <a:pt x="526020" y="526020"/>
                </a:lnTo>
                <a:lnTo>
                  <a:pt x="0" y="52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89719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526020" y="526020"/>
                </a:moveTo>
                <a:lnTo>
                  <a:pt x="0" y="526020"/>
                </a:lnTo>
                <a:lnTo>
                  <a:pt x="0" y="0"/>
                </a:lnTo>
                <a:lnTo>
                  <a:pt x="526020" y="0"/>
                </a:lnTo>
                <a:lnTo>
                  <a:pt x="526020" y="5260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38532" y="765690"/>
            <a:ext cx="8210935" cy="9656359"/>
          </a:xfrm>
          <a:custGeom>
            <a:avLst/>
            <a:gdLst/>
            <a:ahLst/>
            <a:cxnLst/>
            <a:rect r="r" b="b" t="t" l="l"/>
            <a:pathLst>
              <a:path h="9656359" w="8210935">
                <a:moveTo>
                  <a:pt x="0" y="0"/>
                </a:moveTo>
                <a:lnTo>
                  <a:pt x="8210936" y="0"/>
                </a:lnTo>
                <a:lnTo>
                  <a:pt x="8210936" y="9656358"/>
                </a:lnTo>
                <a:lnTo>
                  <a:pt x="0" y="9656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4160" y="266142"/>
            <a:ext cx="1485968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u="sng">
                <a:solidFill>
                  <a:srgbClr val="000000"/>
                </a:solidFill>
                <a:latin typeface="Montserrat Ultra-Bold"/>
                <a:hlinkClick r:id="rId5" tooltip="https://docs.google.com/document/d/1FzVPoNQUXvBc_xe8tF3RtMVjmQCr0VDou_SDtDxusH8/edit#heading=h.nmjk7kltc3y0"/>
              </a:rPr>
              <a:t>BPMN: QUY TRÌNH MUA HÀNG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36077" y="9417029"/>
            <a:ext cx="40674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51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686478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0" y="0"/>
                </a:moveTo>
                <a:lnTo>
                  <a:pt x="526020" y="0"/>
                </a:lnTo>
                <a:lnTo>
                  <a:pt x="526020" y="526020"/>
                </a:lnTo>
                <a:lnTo>
                  <a:pt x="0" y="52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89719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526020" y="526020"/>
                </a:moveTo>
                <a:lnTo>
                  <a:pt x="0" y="526020"/>
                </a:lnTo>
                <a:lnTo>
                  <a:pt x="0" y="0"/>
                </a:lnTo>
                <a:lnTo>
                  <a:pt x="526020" y="0"/>
                </a:lnTo>
                <a:lnTo>
                  <a:pt x="526020" y="5260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2235" y="2877732"/>
            <a:ext cx="17043530" cy="5655220"/>
          </a:xfrm>
          <a:custGeom>
            <a:avLst/>
            <a:gdLst/>
            <a:ahLst/>
            <a:cxnLst/>
            <a:rect r="r" b="b" t="t" l="l"/>
            <a:pathLst>
              <a:path h="5655220" w="17043530">
                <a:moveTo>
                  <a:pt x="0" y="0"/>
                </a:moveTo>
                <a:lnTo>
                  <a:pt x="17043530" y="0"/>
                </a:lnTo>
                <a:lnTo>
                  <a:pt x="17043530" y="5655221"/>
                </a:lnTo>
                <a:lnTo>
                  <a:pt x="0" y="56552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4160" y="266142"/>
            <a:ext cx="1485968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u="sng">
                <a:solidFill>
                  <a:srgbClr val="000000"/>
                </a:solidFill>
                <a:latin typeface="Montserrat Ultra-Bold"/>
                <a:hlinkClick r:id="rId5" tooltip="https://docs.google.com/document/d/1FzVPoNQUXvBc_xe8tF3RtMVjmQCr0VDou_SDtDxusH8/edit#heading=h.nmjk7kltc3y0"/>
              </a:rPr>
              <a:t>BPMN: SUB–PROCESS QUY TRÌNH THANH TOÁN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93066" y="9417029"/>
            <a:ext cx="49277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52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686478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0" y="0"/>
                </a:moveTo>
                <a:lnTo>
                  <a:pt x="526020" y="0"/>
                </a:lnTo>
                <a:lnTo>
                  <a:pt x="526020" y="526020"/>
                </a:lnTo>
                <a:lnTo>
                  <a:pt x="0" y="52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89719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526020" y="526020"/>
                </a:moveTo>
                <a:lnTo>
                  <a:pt x="0" y="526020"/>
                </a:lnTo>
                <a:lnTo>
                  <a:pt x="0" y="0"/>
                </a:lnTo>
                <a:lnTo>
                  <a:pt x="526020" y="0"/>
                </a:lnTo>
                <a:lnTo>
                  <a:pt x="526020" y="5260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2465" y="4177161"/>
            <a:ext cx="17103071" cy="2504834"/>
          </a:xfrm>
          <a:custGeom>
            <a:avLst/>
            <a:gdLst/>
            <a:ahLst/>
            <a:cxnLst/>
            <a:rect r="r" b="b" t="t" l="l"/>
            <a:pathLst>
              <a:path h="2504834" w="17103071">
                <a:moveTo>
                  <a:pt x="0" y="0"/>
                </a:moveTo>
                <a:lnTo>
                  <a:pt x="17103070" y="0"/>
                </a:lnTo>
                <a:lnTo>
                  <a:pt x="17103070" y="2504834"/>
                </a:lnTo>
                <a:lnTo>
                  <a:pt x="0" y="2504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4160" y="531255"/>
            <a:ext cx="1485968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u="sng">
                <a:solidFill>
                  <a:srgbClr val="000000"/>
                </a:solidFill>
                <a:latin typeface="Montserrat Ultra-Bold"/>
                <a:hlinkClick r:id="rId5" tooltip="https://docs.google.com/document/d/1FzVPoNQUXvBc_xe8tF3RtMVjmQCr0VDou_SDtDxusH8/edit#heading=h.nmjk7kltc3y0"/>
              </a:rPr>
              <a:t>BPMN: QUY TRÌNH TỔNG QUÁT QUẢN LÝ TÀI KHOẢN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92248" y="9417029"/>
            <a:ext cx="49440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53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686478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0" y="0"/>
                </a:moveTo>
                <a:lnTo>
                  <a:pt x="526020" y="0"/>
                </a:lnTo>
                <a:lnTo>
                  <a:pt x="526020" y="526020"/>
                </a:lnTo>
                <a:lnTo>
                  <a:pt x="0" y="52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89719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526020" y="526020"/>
                </a:moveTo>
                <a:lnTo>
                  <a:pt x="0" y="526020"/>
                </a:lnTo>
                <a:lnTo>
                  <a:pt x="0" y="0"/>
                </a:lnTo>
                <a:lnTo>
                  <a:pt x="526020" y="0"/>
                </a:lnTo>
                <a:lnTo>
                  <a:pt x="526020" y="5260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0389" y="3465236"/>
            <a:ext cx="17127222" cy="3356527"/>
          </a:xfrm>
          <a:custGeom>
            <a:avLst/>
            <a:gdLst/>
            <a:ahLst/>
            <a:cxnLst/>
            <a:rect r="r" b="b" t="t" l="l"/>
            <a:pathLst>
              <a:path h="3356527" w="17127222">
                <a:moveTo>
                  <a:pt x="0" y="0"/>
                </a:moveTo>
                <a:lnTo>
                  <a:pt x="17127222" y="0"/>
                </a:lnTo>
                <a:lnTo>
                  <a:pt x="17127222" y="3356528"/>
                </a:lnTo>
                <a:lnTo>
                  <a:pt x="0" y="3356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4160" y="531255"/>
            <a:ext cx="1485968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u="sng">
                <a:solidFill>
                  <a:srgbClr val="000000"/>
                </a:solidFill>
                <a:latin typeface="Montserrat Ultra-Bold"/>
                <a:hlinkClick r:id="rId5" tooltip="https://docs.google.com/document/d/1FzVPoNQUXvBc_xe8tF3RtMVjmQCr0VDou_SDtDxusH8/edit#heading=h.nmjk7kltc3y0"/>
              </a:rPr>
              <a:t>BPMN: SUBPROCESS UPDATE ACCOUNT INFO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90610" y="9417029"/>
            <a:ext cx="49768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54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686478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0" y="0"/>
                </a:moveTo>
                <a:lnTo>
                  <a:pt x="526020" y="0"/>
                </a:lnTo>
                <a:lnTo>
                  <a:pt x="526020" y="526020"/>
                </a:lnTo>
                <a:lnTo>
                  <a:pt x="0" y="52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89719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526020" y="526020"/>
                </a:moveTo>
                <a:lnTo>
                  <a:pt x="0" y="526020"/>
                </a:lnTo>
                <a:lnTo>
                  <a:pt x="0" y="0"/>
                </a:lnTo>
                <a:lnTo>
                  <a:pt x="526020" y="0"/>
                </a:lnTo>
                <a:lnTo>
                  <a:pt x="526020" y="5260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2971" y="2034688"/>
            <a:ext cx="16982058" cy="6217624"/>
          </a:xfrm>
          <a:custGeom>
            <a:avLst/>
            <a:gdLst/>
            <a:ahLst/>
            <a:cxnLst/>
            <a:rect r="r" b="b" t="t" l="l"/>
            <a:pathLst>
              <a:path h="6217624" w="16982058">
                <a:moveTo>
                  <a:pt x="0" y="0"/>
                </a:moveTo>
                <a:lnTo>
                  <a:pt x="16982058" y="0"/>
                </a:lnTo>
                <a:lnTo>
                  <a:pt x="16982058" y="6217624"/>
                </a:lnTo>
                <a:lnTo>
                  <a:pt x="0" y="6217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4160" y="531255"/>
            <a:ext cx="1485968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u="sng">
                <a:solidFill>
                  <a:srgbClr val="000000"/>
                </a:solidFill>
                <a:latin typeface="Montserrat Ultra-Bold"/>
                <a:hlinkClick r:id="rId5" tooltip="https://docs.google.com/document/d/1FzVPoNQUXvBc_xe8tF3RtMVjmQCr0VDou_SDtDxusH8/edit#heading=h.nmjk7kltc3y0"/>
              </a:rPr>
              <a:t>BPMN: SUBPROCESS UPDATE ADDRESS LIST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86294" y="9417029"/>
            <a:ext cx="50631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55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686478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0" y="0"/>
                </a:moveTo>
                <a:lnTo>
                  <a:pt x="526020" y="0"/>
                </a:lnTo>
                <a:lnTo>
                  <a:pt x="526020" y="526020"/>
                </a:lnTo>
                <a:lnTo>
                  <a:pt x="0" y="52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89719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526020" y="526020"/>
                </a:moveTo>
                <a:lnTo>
                  <a:pt x="0" y="526020"/>
                </a:lnTo>
                <a:lnTo>
                  <a:pt x="0" y="0"/>
                </a:lnTo>
                <a:lnTo>
                  <a:pt x="526020" y="0"/>
                </a:lnTo>
                <a:lnTo>
                  <a:pt x="526020" y="5260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8017" y="2488600"/>
            <a:ext cx="16291965" cy="6076546"/>
          </a:xfrm>
          <a:custGeom>
            <a:avLst/>
            <a:gdLst/>
            <a:ahLst/>
            <a:cxnLst/>
            <a:rect r="r" b="b" t="t" l="l"/>
            <a:pathLst>
              <a:path h="6076546" w="16291965">
                <a:moveTo>
                  <a:pt x="0" y="0"/>
                </a:moveTo>
                <a:lnTo>
                  <a:pt x="16291966" y="0"/>
                </a:lnTo>
                <a:lnTo>
                  <a:pt x="16291966" y="6076547"/>
                </a:lnTo>
                <a:lnTo>
                  <a:pt x="0" y="6076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4160" y="266142"/>
            <a:ext cx="1485968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u="sng">
                <a:solidFill>
                  <a:srgbClr val="000000"/>
                </a:solidFill>
                <a:latin typeface="Montserrat Ultra-Bold"/>
                <a:hlinkClick r:id="rId5" tooltip="https://docs.google.com/document/d/1FzVPoNQUXvBc_xe8tF3RtMVjmQCr0VDou_SDtDxusH8/edit#heading=h.nmjk7kltc3y0"/>
              </a:rPr>
              <a:t>BPMN: MANAGE PRODUCT PROCESS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83020" y="9417029"/>
            <a:ext cx="51286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56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686478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0" y="0"/>
                </a:moveTo>
                <a:lnTo>
                  <a:pt x="526020" y="0"/>
                </a:lnTo>
                <a:lnTo>
                  <a:pt x="526020" y="526020"/>
                </a:lnTo>
                <a:lnTo>
                  <a:pt x="0" y="52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89719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526020" y="526020"/>
                </a:moveTo>
                <a:lnTo>
                  <a:pt x="0" y="526020"/>
                </a:lnTo>
                <a:lnTo>
                  <a:pt x="0" y="0"/>
                </a:lnTo>
                <a:lnTo>
                  <a:pt x="526020" y="0"/>
                </a:lnTo>
                <a:lnTo>
                  <a:pt x="526020" y="5260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813330"/>
            <a:ext cx="18288000" cy="6544441"/>
          </a:xfrm>
          <a:custGeom>
            <a:avLst/>
            <a:gdLst/>
            <a:ahLst/>
            <a:cxnLst/>
            <a:rect r="r" b="b" t="t" l="l"/>
            <a:pathLst>
              <a:path h="6544441" w="18288000">
                <a:moveTo>
                  <a:pt x="0" y="0"/>
                </a:moveTo>
                <a:lnTo>
                  <a:pt x="18288000" y="0"/>
                </a:lnTo>
                <a:lnTo>
                  <a:pt x="18288000" y="6544441"/>
                </a:lnTo>
                <a:lnTo>
                  <a:pt x="0" y="654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7583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4160" y="266142"/>
            <a:ext cx="1485968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000000"/>
                </a:solidFill>
                <a:latin typeface="Montserrat Ultra-Bold"/>
              </a:rPr>
              <a:t>SITEMAP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97804" y="9417029"/>
            <a:ext cx="48329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57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686478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0" y="0"/>
                </a:moveTo>
                <a:lnTo>
                  <a:pt x="526020" y="0"/>
                </a:lnTo>
                <a:lnTo>
                  <a:pt x="526020" y="526020"/>
                </a:lnTo>
                <a:lnTo>
                  <a:pt x="0" y="52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89719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526020" y="526020"/>
                </a:moveTo>
                <a:lnTo>
                  <a:pt x="0" y="526020"/>
                </a:lnTo>
                <a:lnTo>
                  <a:pt x="0" y="0"/>
                </a:lnTo>
                <a:lnTo>
                  <a:pt x="526020" y="0"/>
                </a:lnTo>
                <a:lnTo>
                  <a:pt x="526020" y="5260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20888" y="1355992"/>
            <a:ext cx="13646225" cy="8458819"/>
          </a:xfrm>
          <a:custGeom>
            <a:avLst/>
            <a:gdLst/>
            <a:ahLst/>
            <a:cxnLst/>
            <a:rect r="r" b="b" t="t" l="l"/>
            <a:pathLst>
              <a:path h="8458819" w="13646225">
                <a:moveTo>
                  <a:pt x="0" y="0"/>
                </a:moveTo>
                <a:lnTo>
                  <a:pt x="13646224" y="0"/>
                </a:lnTo>
                <a:lnTo>
                  <a:pt x="13646224" y="8458819"/>
                </a:lnTo>
                <a:lnTo>
                  <a:pt x="0" y="8458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4160" y="266142"/>
            <a:ext cx="1485968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u="sng">
                <a:solidFill>
                  <a:srgbClr val="000000"/>
                </a:solidFill>
                <a:latin typeface="Montserrat Ultra-Bold"/>
                <a:hlinkClick r:id="rId5" tooltip="https://docs.google.com/document/d/1FzVPoNQUXvBc_xe8tF3RtMVjmQCr0VDou_SDtDxusH8/edit#heading=h.x4wt4zopjaqn"/>
              </a:rPr>
              <a:t>SCREEN FLOW DIAGRAM FOR GUEST AND CLIENT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85203" y="9417029"/>
            <a:ext cx="50849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58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686478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0" y="0"/>
                </a:moveTo>
                <a:lnTo>
                  <a:pt x="526020" y="0"/>
                </a:lnTo>
                <a:lnTo>
                  <a:pt x="526020" y="526020"/>
                </a:lnTo>
                <a:lnTo>
                  <a:pt x="0" y="52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897195" y="502680"/>
            <a:ext cx="526020" cy="526020"/>
          </a:xfrm>
          <a:custGeom>
            <a:avLst/>
            <a:gdLst/>
            <a:ahLst/>
            <a:cxnLst/>
            <a:rect r="r" b="b" t="t" l="l"/>
            <a:pathLst>
              <a:path h="526020" w="526020">
                <a:moveTo>
                  <a:pt x="526020" y="526020"/>
                </a:moveTo>
                <a:lnTo>
                  <a:pt x="0" y="526020"/>
                </a:lnTo>
                <a:lnTo>
                  <a:pt x="0" y="0"/>
                </a:lnTo>
                <a:lnTo>
                  <a:pt x="526020" y="0"/>
                </a:lnTo>
                <a:lnTo>
                  <a:pt x="526020" y="5260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60700" y="1552171"/>
            <a:ext cx="5886148" cy="8238119"/>
          </a:xfrm>
          <a:custGeom>
            <a:avLst/>
            <a:gdLst/>
            <a:ahLst/>
            <a:cxnLst/>
            <a:rect r="r" b="b" t="t" l="l"/>
            <a:pathLst>
              <a:path h="8238119" w="5886148">
                <a:moveTo>
                  <a:pt x="0" y="0"/>
                </a:moveTo>
                <a:lnTo>
                  <a:pt x="5886148" y="0"/>
                </a:lnTo>
                <a:lnTo>
                  <a:pt x="5886148" y="8238118"/>
                </a:lnTo>
                <a:lnTo>
                  <a:pt x="0" y="8238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76137" y="1552171"/>
            <a:ext cx="7212182" cy="8238119"/>
          </a:xfrm>
          <a:custGeom>
            <a:avLst/>
            <a:gdLst/>
            <a:ahLst/>
            <a:cxnLst/>
            <a:rect r="r" b="b" t="t" l="l"/>
            <a:pathLst>
              <a:path h="8238119" w="7212182">
                <a:moveTo>
                  <a:pt x="0" y="0"/>
                </a:moveTo>
                <a:lnTo>
                  <a:pt x="7212183" y="0"/>
                </a:lnTo>
                <a:lnTo>
                  <a:pt x="7212183" y="8238118"/>
                </a:lnTo>
                <a:lnTo>
                  <a:pt x="0" y="8238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4160" y="266142"/>
            <a:ext cx="14859681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000000"/>
                </a:solidFill>
                <a:latin typeface="Montserrat Ultra-Bold"/>
              </a:rPr>
              <a:t>PHÂN QUYỀN MÀN HÌNH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85451" y="9417029"/>
            <a:ext cx="50800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59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0" t="-16708" r="0" b="-1670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39096" y="3379443"/>
            <a:ext cx="579208" cy="5792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08570" y="4050160"/>
            <a:ext cx="10352868" cy="2171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1997" indent="-270998" lvl="1">
              <a:lnSpc>
                <a:spcPts val="3464"/>
              </a:lnSpc>
              <a:buFont typeface="Arial"/>
              <a:buChar char="•"/>
            </a:pPr>
            <a:r>
              <a:rPr lang="en-US" sz="2510" spc="246">
                <a:solidFill>
                  <a:srgbClr val="231F20"/>
                </a:solidFill>
                <a:latin typeface="Montserrat"/>
              </a:rPr>
              <a:t>Xây dựng trang web bán hàng thời trang trực tuyến là xu hướng và nhu cầu cấp thiết.</a:t>
            </a:r>
          </a:p>
          <a:p>
            <a:pPr algn="just" marL="541997" indent="-270998" lvl="1">
              <a:lnSpc>
                <a:spcPts val="3464"/>
              </a:lnSpc>
              <a:buFont typeface="Arial"/>
              <a:buChar char="•"/>
            </a:pPr>
            <a:r>
              <a:rPr lang="en-US" sz="2510" spc="246">
                <a:solidFill>
                  <a:srgbClr val="231F20"/>
                </a:solidFill>
                <a:latin typeface="Montserrat"/>
              </a:rPr>
              <a:t>Công nghệ thông tin biến trang web thành kênh tư vấn hiệu quả, tương tác khách hàng và quảng bá thương hiệu.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0463" y="7212923"/>
            <a:ext cx="10308599" cy="2609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1910" indent="-270955" lvl="1">
              <a:lnSpc>
                <a:spcPts val="3463"/>
              </a:lnSpc>
              <a:buFont typeface="Arial"/>
              <a:buChar char="•"/>
            </a:pPr>
            <a:r>
              <a:rPr lang="en-US" sz="2510" spc="245">
                <a:solidFill>
                  <a:srgbClr val="231F20"/>
                </a:solidFill>
                <a:latin typeface="Montserrat"/>
              </a:rPr>
              <a:t>Trang web là cơ hội tiếp cận khách hàng, quản lý đơn hàng, tồn kho hiệu quả.</a:t>
            </a:r>
          </a:p>
          <a:p>
            <a:pPr algn="just" marL="541910" indent="-270955" lvl="1">
              <a:lnSpc>
                <a:spcPts val="3463"/>
              </a:lnSpc>
              <a:buFont typeface="Arial"/>
              <a:buChar char="•"/>
            </a:pPr>
            <a:r>
              <a:rPr lang="en-US" sz="2510" spc="245">
                <a:solidFill>
                  <a:srgbClr val="231F20"/>
                </a:solidFill>
                <a:latin typeface="Montserrat"/>
              </a:rPr>
              <a:t>Tạo ấn tượng chuyên nghiệp, uy tín và cung cấp trải nghiệm mua sắm tốt.</a:t>
            </a:r>
          </a:p>
          <a:p>
            <a:pPr algn="just" marL="541910" indent="-270955" lvl="1">
              <a:lnSpc>
                <a:spcPts val="3463"/>
              </a:lnSpc>
              <a:buFont typeface="Arial"/>
              <a:buChar char="•"/>
            </a:pPr>
            <a:r>
              <a:rPr lang="en-US" sz="2510" spc="245">
                <a:solidFill>
                  <a:srgbClr val="231F20"/>
                </a:solidFill>
                <a:latin typeface="Montserrat"/>
              </a:rPr>
              <a:t>Xu hướng mua sắm trực tuyến ngày càng tăng, đặc biệt ở nhóm đối tượng Gen Z.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1381547"/>
            <a:ext cx="10612146" cy="100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80"/>
              </a:lnSpc>
              <a:spcBef>
                <a:spcPct val="0"/>
              </a:spcBef>
            </a:pPr>
            <a:r>
              <a:rPr lang="en-US" sz="6000" spc="48">
                <a:solidFill>
                  <a:srgbClr val="FFFFFF"/>
                </a:solidFill>
                <a:latin typeface="Montserrat Bold"/>
              </a:rPr>
              <a:t>LÝ DO CHỌN ĐỀ TÀI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9982" y="3419039"/>
            <a:ext cx="7132181" cy="45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0"/>
              </a:lnSpc>
              <a:spcBef>
                <a:spcPct val="0"/>
              </a:spcBef>
            </a:pPr>
            <a:r>
              <a:rPr lang="en-US" sz="2710" spc="265">
                <a:solidFill>
                  <a:srgbClr val="000000"/>
                </a:solidFill>
                <a:latin typeface="Montserrat Bold"/>
              </a:rPr>
              <a:t>BỐI CẢNH THỜI ĐẠI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39096" y="6539962"/>
            <a:ext cx="579208" cy="57920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739982" y="6579558"/>
            <a:ext cx="7132181" cy="45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0"/>
              </a:lnSpc>
              <a:spcBef>
                <a:spcPct val="0"/>
              </a:spcBef>
            </a:pPr>
            <a:r>
              <a:rPr lang="en-US" sz="2710" spc="265">
                <a:solidFill>
                  <a:srgbClr val="000000"/>
                </a:solidFill>
                <a:latin typeface="Montserrat Bold"/>
              </a:rPr>
              <a:t>ƯU ĐIỂM &amp; TẦM QUAN TRỌNG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66977" y="9417029"/>
            <a:ext cx="54494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06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6536" y="-62152"/>
            <a:ext cx="7429998" cy="10961023"/>
            <a:chOff x="0" y="0"/>
            <a:chExt cx="1956872" cy="28868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56872" cy="2886854"/>
            </a:xfrm>
            <a:custGeom>
              <a:avLst/>
              <a:gdLst/>
              <a:ahLst/>
              <a:cxnLst/>
              <a:rect r="r" b="b" t="t" l="l"/>
              <a:pathLst>
                <a:path h="2886854" w="1956872">
                  <a:moveTo>
                    <a:pt x="0" y="0"/>
                  </a:moveTo>
                  <a:lnTo>
                    <a:pt x="1956872" y="0"/>
                  </a:lnTo>
                  <a:lnTo>
                    <a:pt x="1956872" y="2886854"/>
                  </a:lnTo>
                  <a:lnTo>
                    <a:pt x="0" y="2886854"/>
                  </a:lnTo>
                  <a:close/>
                </a:path>
              </a:pathLst>
            </a:custGeom>
            <a:solidFill>
              <a:srgbClr val="E3F2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956872" cy="2905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1899" y="1958473"/>
            <a:ext cx="6773129" cy="6919773"/>
          </a:xfrm>
          <a:custGeom>
            <a:avLst/>
            <a:gdLst/>
            <a:ahLst/>
            <a:cxnLst/>
            <a:rect r="r" b="b" t="t" l="l"/>
            <a:pathLst>
              <a:path h="6919773" w="6773129">
                <a:moveTo>
                  <a:pt x="0" y="0"/>
                </a:moveTo>
                <a:lnTo>
                  <a:pt x="6773128" y="0"/>
                </a:lnTo>
                <a:lnTo>
                  <a:pt x="6773128" y="6919773"/>
                </a:lnTo>
                <a:lnTo>
                  <a:pt x="0" y="6919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74045" y="0"/>
            <a:ext cx="11081752" cy="10287000"/>
          </a:xfrm>
          <a:custGeom>
            <a:avLst/>
            <a:gdLst/>
            <a:ahLst/>
            <a:cxnLst/>
            <a:rect r="r" b="b" t="t" l="l"/>
            <a:pathLst>
              <a:path h="10287000" w="11081752">
                <a:moveTo>
                  <a:pt x="0" y="0"/>
                </a:moveTo>
                <a:lnTo>
                  <a:pt x="11081752" y="0"/>
                </a:lnTo>
                <a:lnTo>
                  <a:pt x="110817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9443" y="546100"/>
            <a:ext cx="6034050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000000"/>
                </a:solidFill>
                <a:latin typeface="Montserrat Ultra-Bold"/>
              </a:rPr>
              <a:t>THIẾT KẾ DATABASE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66947" y="9417029"/>
            <a:ext cx="54500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60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7354" y="2335673"/>
            <a:ext cx="7793258" cy="6887344"/>
          </a:xfrm>
          <a:custGeom>
            <a:avLst/>
            <a:gdLst/>
            <a:ahLst/>
            <a:cxnLst/>
            <a:rect r="r" b="b" t="t" l="l"/>
            <a:pathLst>
              <a:path h="6887344" w="7793258">
                <a:moveTo>
                  <a:pt x="0" y="0"/>
                </a:moveTo>
                <a:lnTo>
                  <a:pt x="7793258" y="0"/>
                </a:lnTo>
                <a:lnTo>
                  <a:pt x="7793258" y="6887344"/>
                </a:lnTo>
                <a:lnTo>
                  <a:pt x="0" y="6887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72654" y="2345198"/>
            <a:ext cx="8257991" cy="6776766"/>
          </a:xfrm>
          <a:custGeom>
            <a:avLst/>
            <a:gdLst/>
            <a:ahLst/>
            <a:cxnLst/>
            <a:rect r="r" b="b" t="t" l="l"/>
            <a:pathLst>
              <a:path h="6776766" w="8257991">
                <a:moveTo>
                  <a:pt x="0" y="0"/>
                </a:moveTo>
                <a:lnTo>
                  <a:pt x="8257992" y="0"/>
                </a:lnTo>
                <a:lnTo>
                  <a:pt x="8257992" y="6776766"/>
                </a:lnTo>
                <a:lnTo>
                  <a:pt x="0" y="6776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91953" y="534432"/>
            <a:ext cx="8904094" cy="879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Montserrat Bold"/>
              </a:rPr>
              <a:t>THIẾT KẾ API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7354" y="9413517"/>
            <a:ext cx="7793258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500" spc="20">
                <a:solidFill>
                  <a:srgbClr val="010101"/>
                </a:solidFill>
                <a:latin typeface="Montserrat Light"/>
              </a:rPr>
              <a:t>Các trang giao diện cơ bản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7354" y="1608976"/>
            <a:ext cx="7793258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990"/>
              </a:lnSpc>
              <a:buFont typeface="Arial"/>
              <a:buChar char="•"/>
            </a:pPr>
            <a:r>
              <a:rPr lang="en-US" sz="3000" spc="24">
                <a:solidFill>
                  <a:srgbClr val="010101"/>
                </a:solidFill>
                <a:latin typeface="Montserrat Light Bold"/>
              </a:rPr>
              <a:t>Phân hệ khách hàng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05021" y="9413517"/>
            <a:ext cx="7793258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500" spc="20">
                <a:solidFill>
                  <a:srgbClr val="010101"/>
                </a:solidFill>
                <a:latin typeface="Montserrat Light"/>
              </a:rPr>
              <a:t>Quản lý tài khoản người dùng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34403" y="9417029"/>
            <a:ext cx="41009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61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51602" y="2369071"/>
            <a:ext cx="11184796" cy="6967301"/>
          </a:xfrm>
          <a:custGeom>
            <a:avLst/>
            <a:gdLst/>
            <a:ahLst/>
            <a:cxnLst/>
            <a:rect r="r" b="b" t="t" l="l"/>
            <a:pathLst>
              <a:path h="6967301" w="11184796">
                <a:moveTo>
                  <a:pt x="0" y="0"/>
                </a:moveTo>
                <a:lnTo>
                  <a:pt x="11184796" y="0"/>
                </a:lnTo>
                <a:lnTo>
                  <a:pt x="11184796" y="6967301"/>
                </a:lnTo>
                <a:lnTo>
                  <a:pt x="0" y="6967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91953" y="534432"/>
            <a:ext cx="8904094" cy="879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Montserrat Bold"/>
              </a:rPr>
              <a:t>THIẾT KẾ API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50742" y="1625675"/>
            <a:ext cx="7793258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990"/>
              </a:lnSpc>
              <a:buFont typeface="Arial"/>
              <a:buChar char="•"/>
            </a:pPr>
            <a:r>
              <a:rPr lang="en-US" sz="3000" spc="24">
                <a:solidFill>
                  <a:srgbClr val="010101"/>
                </a:solidFill>
                <a:latin typeface="Montserrat Light Bold"/>
              </a:rPr>
              <a:t>Phân hệ Admin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82401" y="9486900"/>
            <a:ext cx="452319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500" spc="20">
                <a:solidFill>
                  <a:srgbClr val="010101"/>
                </a:solidFill>
                <a:latin typeface="Montserrat Light"/>
              </a:rPr>
              <a:t>Bảng API quản lý sản phẩm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91727" y="9417029"/>
            <a:ext cx="49544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62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415586" y="9491371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1745281">
            <a:off x="-1616662" y="-5117114"/>
            <a:ext cx="24344079" cy="10234229"/>
          </a:xfrm>
          <a:prstGeom prst="rect">
            <a:avLst/>
          </a:prstGeom>
          <a:solidFill>
            <a:srgbClr val="000000">
              <a:alpha val="9804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1135024" y="73892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7403002" y="3197635"/>
            <a:ext cx="9856298" cy="3483754"/>
            <a:chOff x="0" y="0"/>
            <a:chExt cx="13141731" cy="4645006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13141731" cy="4645006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734354" y="941759"/>
              <a:ext cx="12407377" cy="3061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29"/>
                </a:lnSpc>
              </a:pPr>
              <a:r>
                <a:rPr lang="en-US" sz="8408" spc="252">
                  <a:solidFill>
                    <a:srgbClr val="FFFFFF"/>
                  </a:solidFill>
                  <a:latin typeface="Montserrat Bold"/>
                </a:rPr>
                <a:t>ĐÁNH GIÁ KẾT QUẢ DỰ ÁN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-688449"/>
            <a:ext cx="5438979" cy="11255922"/>
          </a:xfrm>
          <a:custGeom>
            <a:avLst/>
            <a:gdLst/>
            <a:ahLst/>
            <a:cxnLst/>
            <a:rect r="r" b="b" t="t" l="l"/>
            <a:pathLst>
              <a:path h="11255922" w="5438979">
                <a:moveTo>
                  <a:pt x="0" y="0"/>
                </a:moveTo>
                <a:lnTo>
                  <a:pt x="5438979" y="0"/>
                </a:lnTo>
                <a:lnTo>
                  <a:pt x="5438979" y="11255922"/>
                </a:lnTo>
                <a:lnTo>
                  <a:pt x="0" y="1125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386" t="0" r="-121386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790945" y="9511204"/>
            <a:ext cx="49701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63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6388" y="2658287"/>
            <a:ext cx="8110878" cy="6981013"/>
            <a:chOff x="0" y="0"/>
            <a:chExt cx="2136198" cy="18386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6198" cy="1838621"/>
            </a:xfrm>
            <a:custGeom>
              <a:avLst/>
              <a:gdLst/>
              <a:ahLst/>
              <a:cxnLst/>
              <a:rect r="r" b="b" t="t" l="l"/>
              <a:pathLst>
                <a:path h="1838621" w="2136198">
                  <a:moveTo>
                    <a:pt x="19090" y="0"/>
                  </a:moveTo>
                  <a:lnTo>
                    <a:pt x="2117108" y="0"/>
                  </a:lnTo>
                  <a:cubicBezTo>
                    <a:pt x="2127651" y="0"/>
                    <a:pt x="2136198" y="8547"/>
                    <a:pt x="2136198" y="19090"/>
                  </a:cubicBezTo>
                  <a:lnTo>
                    <a:pt x="2136198" y="1819531"/>
                  </a:lnTo>
                  <a:cubicBezTo>
                    <a:pt x="2136198" y="1824593"/>
                    <a:pt x="2134187" y="1829449"/>
                    <a:pt x="2130607" y="1833029"/>
                  </a:cubicBezTo>
                  <a:cubicBezTo>
                    <a:pt x="2127027" y="1836609"/>
                    <a:pt x="2122171" y="1838621"/>
                    <a:pt x="2117108" y="1838621"/>
                  </a:cubicBezTo>
                  <a:lnTo>
                    <a:pt x="19090" y="1838621"/>
                  </a:lnTo>
                  <a:cubicBezTo>
                    <a:pt x="14027" y="1838621"/>
                    <a:pt x="9172" y="1836609"/>
                    <a:pt x="5591" y="1833029"/>
                  </a:cubicBezTo>
                  <a:cubicBezTo>
                    <a:pt x="2011" y="1829449"/>
                    <a:pt x="0" y="1824593"/>
                    <a:pt x="0" y="1819531"/>
                  </a:cubicBezTo>
                  <a:lnTo>
                    <a:pt x="0" y="19090"/>
                  </a:lnTo>
                  <a:cubicBezTo>
                    <a:pt x="0" y="14027"/>
                    <a:pt x="2011" y="9172"/>
                    <a:pt x="5591" y="5591"/>
                  </a:cubicBezTo>
                  <a:cubicBezTo>
                    <a:pt x="9172" y="2011"/>
                    <a:pt x="14027" y="0"/>
                    <a:pt x="190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136198" cy="1857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388" y="4124189"/>
            <a:ext cx="8110878" cy="507624"/>
            <a:chOff x="0" y="0"/>
            <a:chExt cx="2136198" cy="1336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6198" cy="133695"/>
            </a:xfrm>
            <a:custGeom>
              <a:avLst/>
              <a:gdLst/>
              <a:ahLst/>
              <a:cxnLst/>
              <a:rect r="r" b="b" t="t" l="l"/>
              <a:pathLst>
                <a:path h="133695" w="2136198">
                  <a:moveTo>
                    <a:pt x="0" y="0"/>
                  </a:moveTo>
                  <a:lnTo>
                    <a:pt x="2136198" y="0"/>
                  </a:lnTo>
                  <a:lnTo>
                    <a:pt x="2136198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136198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KHÁCH HÀNG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90811" y="2658287"/>
            <a:ext cx="8110878" cy="6981013"/>
            <a:chOff x="0" y="0"/>
            <a:chExt cx="2136198" cy="18386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6198" cy="1838621"/>
            </a:xfrm>
            <a:custGeom>
              <a:avLst/>
              <a:gdLst/>
              <a:ahLst/>
              <a:cxnLst/>
              <a:rect r="r" b="b" t="t" l="l"/>
              <a:pathLst>
                <a:path h="1838621" w="2136198">
                  <a:moveTo>
                    <a:pt x="19090" y="0"/>
                  </a:moveTo>
                  <a:lnTo>
                    <a:pt x="2117108" y="0"/>
                  </a:lnTo>
                  <a:cubicBezTo>
                    <a:pt x="2127651" y="0"/>
                    <a:pt x="2136198" y="8547"/>
                    <a:pt x="2136198" y="19090"/>
                  </a:cubicBezTo>
                  <a:lnTo>
                    <a:pt x="2136198" y="1819531"/>
                  </a:lnTo>
                  <a:cubicBezTo>
                    <a:pt x="2136198" y="1824593"/>
                    <a:pt x="2134187" y="1829449"/>
                    <a:pt x="2130607" y="1833029"/>
                  </a:cubicBezTo>
                  <a:cubicBezTo>
                    <a:pt x="2127027" y="1836609"/>
                    <a:pt x="2122171" y="1838621"/>
                    <a:pt x="2117108" y="1838621"/>
                  </a:cubicBezTo>
                  <a:lnTo>
                    <a:pt x="19090" y="1838621"/>
                  </a:lnTo>
                  <a:cubicBezTo>
                    <a:pt x="14027" y="1838621"/>
                    <a:pt x="9172" y="1836609"/>
                    <a:pt x="5591" y="1833029"/>
                  </a:cubicBezTo>
                  <a:cubicBezTo>
                    <a:pt x="2011" y="1829449"/>
                    <a:pt x="0" y="1824593"/>
                    <a:pt x="0" y="1819531"/>
                  </a:cubicBezTo>
                  <a:lnTo>
                    <a:pt x="0" y="19090"/>
                  </a:lnTo>
                  <a:cubicBezTo>
                    <a:pt x="0" y="14027"/>
                    <a:pt x="2011" y="9172"/>
                    <a:pt x="5591" y="5591"/>
                  </a:cubicBezTo>
                  <a:cubicBezTo>
                    <a:pt x="9172" y="2011"/>
                    <a:pt x="14027" y="0"/>
                    <a:pt x="190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36198" cy="1857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90811" y="4124189"/>
            <a:ext cx="8110878" cy="507624"/>
            <a:chOff x="0" y="0"/>
            <a:chExt cx="2136198" cy="1336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36198" cy="133695"/>
            </a:xfrm>
            <a:custGeom>
              <a:avLst/>
              <a:gdLst/>
              <a:ahLst/>
              <a:cxnLst/>
              <a:rect r="r" b="b" t="t" l="l"/>
              <a:pathLst>
                <a:path h="133695" w="2136198">
                  <a:moveTo>
                    <a:pt x="0" y="0"/>
                  </a:moveTo>
                  <a:lnTo>
                    <a:pt x="2136198" y="0"/>
                  </a:lnTo>
                  <a:lnTo>
                    <a:pt x="2136198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136198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NHÀ QUẢN TRỊ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120886" y="2878406"/>
            <a:ext cx="1401880" cy="1117999"/>
          </a:xfrm>
          <a:custGeom>
            <a:avLst/>
            <a:gdLst/>
            <a:ahLst/>
            <a:cxnLst/>
            <a:rect r="r" b="b" t="t" l="l"/>
            <a:pathLst>
              <a:path h="1117999" w="1401880">
                <a:moveTo>
                  <a:pt x="0" y="0"/>
                </a:moveTo>
                <a:lnTo>
                  <a:pt x="1401881" y="0"/>
                </a:lnTo>
                <a:lnTo>
                  <a:pt x="1401881" y="1117999"/>
                </a:lnTo>
                <a:lnTo>
                  <a:pt x="0" y="1117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735376" y="2878406"/>
            <a:ext cx="1421747" cy="1165832"/>
          </a:xfrm>
          <a:custGeom>
            <a:avLst/>
            <a:gdLst/>
            <a:ahLst/>
            <a:cxnLst/>
            <a:rect r="r" b="b" t="t" l="l"/>
            <a:pathLst>
              <a:path h="1165832" w="1421747">
                <a:moveTo>
                  <a:pt x="0" y="0"/>
                </a:moveTo>
                <a:lnTo>
                  <a:pt x="1421747" y="0"/>
                </a:lnTo>
                <a:lnTo>
                  <a:pt x="1421747" y="1165832"/>
                </a:lnTo>
                <a:lnTo>
                  <a:pt x="0" y="1165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572809" y="5198579"/>
            <a:ext cx="7686491" cy="2786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3726"/>
              </a:lnSpc>
              <a:buFont typeface="Arial"/>
              <a:buChar char="•"/>
            </a:pPr>
            <a:r>
              <a:rPr lang="en-US" sz="2700" spc="264">
                <a:solidFill>
                  <a:srgbClr val="231F20"/>
                </a:solidFill>
                <a:latin typeface="Montserrat"/>
              </a:rPr>
              <a:t>Thêm sản phẩm;</a:t>
            </a:r>
          </a:p>
          <a:p>
            <a:pPr marL="582930" indent="-291465" lvl="1">
              <a:lnSpc>
                <a:spcPts val="3726"/>
              </a:lnSpc>
              <a:buFont typeface="Arial"/>
              <a:buChar char="•"/>
            </a:pPr>
            <a:r>
              <a:rPr lang="en-US" sz="2700" spc="264">
                <a:solidFill>
                  <a:srgbClr val="231F20"/>
                </a:solidFill>
                <a:latin typeface="Montserrat"/>
              </a:rPr>
              <a:t>Xóa sản phẩm khỏi trang bán hàng;</a:t>
            </a:r>
          </a:p>
          <a:p>
            <a:pPr marL="582930" indent="-291465" lvl="1">
              <a:lnSpc>
                <a:spcPts val="3726"/>
              </a:lnSpc>
              <a:buFont typeface="Arial"/>
              <a:buChar char="•"/>
            </a:pPr>
            <a:r>
              <a:rPr lang="en-US" sz="2700" spc="264">
                <a:solidFill>
                  <a:srgbClr val="231F20"/>
                </a:solidFill>
                <a:latin typeface="Montserrat"/>
              </a:rPr>
              <a:t>Thêm chiến dịch;</a:t>
            </a:r>
          </a:p>
          <a:p>
            <a:pPr marL="582930" indent="-291465" lvl="1">
              <a:lnSpc>
                <a:spcPts val="3726"/>
              </a:lnSpc>
              <a:buFont typeface="Arial"/>
              <a:buChar char="•"/>
            </a:pPr>
            <a:r>
              <a:rPr lang="en-US" sz="2700" spc="264">
                <a:solidFill>
                  <a:srgbClr val="231F20"/>
                </a:solidFill>
                <a:latin typeface="Montserrat"/>
              </a:rPr>
              <a:t>Xem các đơn hàng được đặt;</a:t>
            </a:r>
          </a:p>
          <a:p>
            <a:pPr marL="582930" indent="-291465" lvl="1">
              <a:lnSpc>
                <a:spcPts val="3726"/>
              </a:lnSpc>
              <a:buFont typeface="Arial"/>
              <a:buChar char="•"/>
            </a:pPr>
            <a:r>
              <a:rPr lang="en-US" sz="2700" spc="264">
                <a:solidFill>
                  <a:srgbClr val="231F20"/>
                </a:solidFill>
                <a:latin typeface="Montserrat"/>
              </a:rPr>
              <a:t>Báo cáo thống kê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198579"/>
            <a:ext cx="7686491" cy="418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3726"/>
              </a:lnSpc>
              <a:buFont typeface="Arial"/>
              <a:buChar char="•"/>
            </a:pPr>
            <a:r>
              <a:rPr lang="en-US" sz="2700" spc="264">
                <a:solidFill>
                  <a:srgbClr val="231F20"/>
                </a:solidFill>
                <a:latin typeface="Montserrat"/>
              </a:rPr>
              <a:t>Xem sản phẩm;</a:t>
            </a:r>
          </a:p>
          <a:p>
            <a:pPr marL="582930" indent="-291465" lvl="1">
              <a:lnSpc>
                <a:spcPts val="3726"/>
              </a:lnSpc>
              <a:buFont typeface="Arial"/>
              <a:buChar char="•"/>
            </a:pPr>
            <a:r>
              <a:rPr lang="en-US" sz="2700" spc="264">
                <a:solidFill>
                  <a:srgbClr val="231F20"/>
                </a:solidFill>
                <a:latin typeface="Montserrat"/>
              </a:rPr>
              <a:t>Thêm sản phẩm vào giỏ hàng và tiến hành thanh toán;</a:t>
            </a:r>
          </a:p>
          <a:p>
            <a:pPr marL="582930" indent="-291465" lvl="1">
              <a:lnSpc>
                <a:spcPts val="3726"/>
              </a:lnSpc>
              <a:buFont typeface="Arial"/>
              <a:buChar char="•"/>
            </a:pPr>
            <a:r>
              <a:rPr lang="en-US" sz="2700" spc="264">
                <a:solidFill>
                  <a:srgbClr val="231F20"/>
                </a:solidFill>
                <a:latin typeface="Montserrat"/>
              </a:rPr>
              <a:t>Tìm kiếm sản phẩm</a:t>
            </a:r>
          </a:p>
          <a:p>
            <a:pPr marL="582930" indent="-291465" lvl="1">
              <a:lnSpc>
                <a:spcPts val="3726"/>
              </a:lnSpc>
              <a:buFont typeface="Arial"/>
              <a:buChar char="•"/>
            </a:pPr>
            <a:r>
              <a:rPr lang="en-US" sz="2700" spc="264">
                <a:solidFill>
                  <a:srgbClr val="231F20"/>
                </a:solidFill>
                <a:latin typeface="Montserrat"/>
              </a:rPr>
              <a:t>Lọc thông tin sản phẩm theo màu, size, giá;</a:t>
            </a:r>
          </a:p>
          <a:p>
            <a:pPr marL="582930" indent="-291465" lvl="1">
              <a:lnSpc>
                <a:spcPts val="3726"/>
              </a:lnSpc>
              <a:buFont typeface="Arial"/>
              <a:buChar char="•"/>
            </a:pPr>
            <a:r>
              <a:rPr lang="en-US" sz="2700" spc="264">
                <a:solidFill>
                  <a:srgbClr val="231F20"/>
                </a:solidFill>
                <a:latin typeface="Montserrat"/>
              </a:rPr>
              <a:t>Đăng nhập, đăng kí, quản lí tài khoản (thông tin tài khoản, sổ địa chỉ, đơn hàng,...).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0" y="405216"/>
            <a:ext cx="18288000" cy="1494619"/>
            <a:chOff x="0" y="0"/>
            <a:chExt cx="4816593" cy="3936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16592" cy="393644"/>
            </a:xfrm>
            <a:custGeom>
              <a:avLst/>
              <a:gdLst/>
              <a:ahLst/>
              <a:cxnLst/>
              <a:rect r="r" b="b" t="t" l="l"/>
              <a:pathLst>
                <a:path h="3936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644"/>
                  </a:lnTo>
                  <a:lnTo>
                    <a:pt x="0" y="39364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816593" cy="431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Montserrat Ultra-Bold"/>
                </a:rPr>
                <a:t>KẾT QUẢ ĐẠT ĐƯỢC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6789308" y="9540854"/>
            <a:ext cx="50028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64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658287"/>
            <a:ext cx="16230600" cy="6981013"/>
            <a:chOff x="0" y="0"/>
            <a:chExt cx="4274726" cy="18386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838621"/>
            </a:xfrm>
            <a:custGeom>
              <a:avLst/>
              <a:gdLst/>
              <a:ahLst/>
              <a:cxnLst/>
              <a:rect r="r" b="b" t="t" l="l"/>
              <a:pathLst>
                <a:path h="1838621" w="4274726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1829081"/>
                  </a:lnTo>
                  <a:cubicBezTo>
                    <a:pt x="4274726" y="1834349"/>
                    <a:pt x="4270455" y="1838621"/>
                    <a:pt x="4265186" y="1838621"/>
                  </a:cubicBezTo>
                  <a:lnTo>
                    <a:pt x="9540" y="1838621"/>
                  </a:lnTo>
                  <a:cubicBezTo>
                    <a:pt x="7010" y="1838621"/>
                    <a:pt x="4583" y="1837616"/>
                    <a:pt x="2794" y="1835827"/>
                  </a:cubicBezTo>
                  <a:cubicBezTo>
                    <a:pt x="1005" y="1834037"/>
                    <a:pt x="0" y="1831611"/>
                    <a:pt x="0" y="182908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74726" cy="1857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19077" y="3266090"/>
            <a:ext cx="14999638" cy="574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231F20"/>
                </a:solidFill>
                <a:latin typeface="Montserrat"/>
              </a:rPr>
              <a:t>Về sản phẩm: update sản phẩm</a:t>
            </a:r>
          </a:p>
          <a:p>
            <a:pPr marL="647698" indent="-323849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231F20"/>
                </a:solidFill>
                <a:latin typeface="Montserrat"/>
              </a:rPr>
              <a:t>Về màu sắc: update màu sắc, ẩn màu sắc</a:t>
            </a:r>
          </a:p>
          <a:p>
            <a:pPr marL="647698" indent="-323849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231F20"/>
                </a:solidFill>
                <a:latin typeface="Montserrat"/>
              </a:rPr>
              <a:t>Về quản lý admin:</a:t>
            </a:r>
          </a:p>
          <a:p>
            <a:pPr marL="647698" indent="-323849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231F20"/>
                </a:solidFill>
                <a:latin typeface="Montserrat"/>
              </a:rPr>
              <a:t>Về quản lý thống kê: phát triển thêm các sơ đồ, biểu đồ theo thời gian thực để nhà quản lý dễ dàng theo dõi</a:t>
            </a:r>
          </a:p>
          <a:p>
            <a:pPr marL="647698" indent="-323849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231F20"/>
                </a:solidFill>
                <a:latin typeface="Montserrat"/>
              </a:rPr>
              <a:t>Về quản lý chiến dịch: cập nhật chiến dịch theo thời gian thực, xử lý giá sản phẩm phù hợp với chiến dịch.</a:t>
            </a:r>
          </a:p>
          <a:p>
            <a:pPr marL="647698" indent="-323849" lvl="1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231F20"/>
                </a:solidFill>
                <a:latin typeface="Montserrat"/>
              </a:rPr>
              <a:t>Về giao diện người dùng: tập trung đẩy mạnh giao diện người dùng, khuyến khích họ mua hàng tại trang chủ hơn là mua hàng tại trang sản phẩm chi tiết.</a:t>
            </a:r>
          </a:p>
          <a:p>
            <a:pPr>
              <a:lnSpc>
                <a:spcPts val="413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0" y="405216"/>
            <a:ext cx="18288000" cy="1494619"/>
            <a:chOff x="0" y="0"/>
            <a:chExt cx="4816593" cy="3936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393644"/>
            </a:xfrm>
            <a:custGeom>
              <a:avLst/>
              <a:gdLst/>
              <a:ahLst/>
              <a:cxnLst/>
              <a:rect r="r" b="b" t="t" l="l"/>
              <a:pathLst>
                <a:path h="3936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644"/>
                  </a:lnTo>
                  <a:lnTo>
                    <a:pt x="0" y="39364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431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Montserrat Ultra-Bold"/>
                </a:rPr>
                <a:t>HƯỚNG PHÁT TRIỂN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785029" y="9550379"/>
            <a:ext cx="50884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65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9679" y="7841397"/>
            <a:ext cx="12768641" cy="2007449"/>
          </a:xfrm>
          <a:custGeom>
            <a:avLst/>
            <a:gdLst/>
            <a:ahLst/>
            <a:cxnLst/>
            <a:rect r="r" b="b" t="t" l="l"/>
            <a:pathLst>
              <a:path h="2007449" w="12768641">
                <a:moveTo>
                  <a:pt x="0" y="0"/>
                </a:moveTo>
                <a:lnTo>
                  <a:pt x="12768642" y="0"/>
                </a:lnTo>
                <a:lnTo>
                  <a:pt x="12768642" y="2007449"/>
                </a:lnTo>
                <a:lnTo>
                  <a:pt x="0" y="2007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73852" y="1819166"/>
            <a:ext cx="12654469" cy="7118050"/>
            <a:chOff x="0" y="0"/>
            <a:chExt cx="1128903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83513" r="0" b="-83513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396739" y="3764392"/>
            <a:ext cx="11608696" cy="3574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335"/>
              </a:lnSpc>
              <a:spcBef>
                <a:spcPct val="0"/>
              </a:spcBef>
            </a:pPr>
            <a:r>
              <a:rPr lang="en-US" sz="10388" strike="noStrike" u="none">
                <a:solidFill>
                  <a:srgbClr val="FFFFFF"/>
                </a:solidFill>
                <a:latin typeface="Archivo Black"/>
              </a:rPr>
              <a:t>THANK'S FOR WATCHING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85238" y="714375"/>
            <a:ext cx="2431696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2"/>
              </a:lnSpc>
            </a:pPr>
            <a:r>
              <a:rPr lang="en-US" sz="4177" spc="-83">
                <a:solidFill>
                  <a:srgbClr val="040506"/>
                </a:solidFill>
                <a:latin typeface="Montserrat Classic Bold"/>
              </a:rPr>
              <a:t>NHÓM 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3637270" y="-3303218"/>
            <a:ext cx="2168348" cy="9442888"/>
            <a:chOff x="0" y="0"/>
            <a:chExt cx="571087" cy="24870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1087" cy="2487016"/>
            </a:xfrm>
            <a:custGeom>
              <a:avLst/>
              <a:gdLst/>
              <a:ahLst/>
              <a:cxnLst/>
              <a:rect r="r" b="b" t="t" l="l"/>
              <a:pathLst>
                <a:path h="2487016" w="571087">
                  <a:moveTo>
                    <a:pt x="0" y="0"/>
                  </a:moveTo>
                  <a:lnTo>
                    <a:pt x="571087" y="0"/>
                  </a:lnTo>
                  <a:lnTo>
                    <a:pt x="571087" y="2487016"/>
                  </a:lnTo>
                  <a:lnTo>
                    <a:pt x="0" y="24870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71087" cy="2534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12212376" y="4474908"/>
            <a:ext cx="11247311" cy="1605324"/>
          </a:xfrm>
          <a:custGeom>
            <a:avLst/>
            <a:gdLst/>
            <a:ahLst/>
            <a:cxnLst/>
            <a:rect r="r" b="b" t="t" l="l"/>
            <a:pathLst>
              <a:path h="1605324" w="11247311">
                <a:moveTo>
                  <a:pt x="0" y="0"/>
                </a:moveTo>
                <a:lnTo>
                  <a:pt x="11247311" y="0"/>
                </a:lnTo>
                <a:lnTo>
                  <a:pt x="11247311" y="1605325"/>
                </a:lnTo>
                <a:lnTo>
                  <a:pt x="0" y="1605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65" t="-154325" r="-3419" b="-471418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04191" y="2908600"/>
            <a:ext cx="344878" cy="34487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4191" y="4037630"/>
            <a:ext cx="344878" cy="34487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04191" y="5690536"/>
            <a:ext cx="344878" cy="34487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04191" y="6848141"/>
            <a:ext cx="344878" cy="34487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04191" y="8471492"/>
            <a:ext cx="344878" cy="34487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0954406" y="1817799"/>
            <a:ext cx="5861620" cy="7877123"/>
            <a:chOff x="0" y="0"/>
            <a:chExt cx="3663950" cy="492379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0" t="-5509" r="0" b="-5509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358645" y="2832400"/>
            <a:ext cx="8084244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Rào cản tiếp cận sản phẩm:</a:t>
            </a:r>
            <a:r>
              <a:rPr lang="en-US" sz="2799">
                <a:solidFill>
                  <a:srgbClr val="000000"/>
                </a:solidFill>
                <a:latin typeface="Montserrat"/>
              </a:rPr>
              <a:t> Khó tìm kiếm sản phẩm cụ thể một cách thuận tiện.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3532" y="552877"/>
            <a:ext cx="9075825" cy="1717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5"/>
              </a:lnSpc>
            </a:pPr>
            <a:r>
              <a:rPr lang="en-US" sz="5799">
                <a:solidFill>
                  <a:srgbClr val="FFFFFE"/>
                </a:solidFill>
                <a:latin typeface="Montserrat Bold"/>
              </a:rPr>
              <a:t>PRODUCT</a:t>
            </a:r>
          </a:p>
          <a:p>
            <a:pPr algn="ctr">
              <a:lnSpc>
                <a:spcPts val="6785"/>
              </a:lnSpc>
            </a:pPr>
            <a:r>
              <a:rPr lang="en-US" sz="5799">
                <a:solidFill>
                  <a:srgbClr val="FFFFFE"/>
                </a:solidFill>
                <a:latin typeface="Montserrat Bold"/>
              </a:rPr>
              <a:t>BACKGROUND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8645" y="3961430"/>
            <a:ext cx="8084244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Bất tiện trong việc đến cửa hàng:</a:t>
            </a:r>
            <a:r>
              <a:rPr lang="en-US" sz="2799">
                <a:solidFill>
                  <a:srgbClr val="000000"/>
                </a:solidFill>
                <a:latin typeface="Montserrat"/>
              </a:rPr>
              <a:t> đòi hỏi thời gian và công sức của khách hàng, đặc biệt đối với những người bận rộn.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8645" y="5614336"/>
            <a:ext cx="8084244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Khó khăn trong mua hàng và thanh toán</a:t>
            </a:r>
            <a:r>
              <a:rPr lang="en-US" sz="2799">
                <a:solidFill>
                  <a:srgbClr val="000000"/>
                </a:solidFill>
                <a:latin typeface="Montserrat"/>
              </a:rPr>
              <a:t> khi thiếu hệ thống thương mại điện tử.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58645" y="6771941"/>
            <a:ext cx="8084244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Thiếu tính năng tiện lợi:</a:t>
            </a:r>
            <a:r>
              <a:rPr lang="en-US" sz="2799">
                <a:solidFill>
                  <a:srgbClr val="000000"/>
                </a:solidFill>
                <a:latin typeface="Montserrat"/>
              </a:rPr>
              <a:t> Không thể tận hưởng tiện ích như giao hàng tận nơi và dịch vụ chăm sóc khách hàng trực tuyến.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8645" y="8395292"/>
            <a:ext cx="8084244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Thiếu thông tin sản phẩm: </a:t>
            </a:r>
            <a:r>
              <a:rPr lang="en-US" sz="2799">
                <a:solidFill>
                  <a:srgbClr val="000000"/>
                </a:solidFill>
                <a:latin typeface="Montserrat"/>
              </a:rPr>
              <a:t>Khách hàng có thể không đủ thông tin về sản phẩm =&gt; ảnh hưởng đến quyết định mua sắm.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779776" y="9417029"/>
            <a:ext cx="51935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371475"/>
            <a:ext cx="16230600" cy="57932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-202846"/>
            <a:ext cx="4523672" cy="10692691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90895" y="3314961"/>
            <a:ext cx="4442427" cy="281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2"/>
              </a:lnSpc>
            </a:pPr>
            <a:r>
              <a:rPr lang="en-US" sz="5800" spc="174">
                <a:solidFill>
                  <a:srgbClr val="FFFFFF"/>
                </a:solidFill>
                <a:latin typeface="Montserrat Bold"/>
              </a:rPr>
              <a:t>CÁC HỆ THỐNG HIỆN TẠI</a:t>
            </a:r>
          </a:p>
        </p:txBody>
      </p:sp>
      <p:grpSp>
        <p:nvGrpSpPr>
          <p:cNvPr name="Group 5" id="5"/>
          <p:cNvGrpSpPr/>
          <p:nvPr/>
        </p:nvGrpSpPr>
        <p:grpSpPr>
          <a:xfrm rot="-10800000">
            <a:off x="5552372" y="1272103"/>
            <a:ext cx="2112743" cy="244853"/>
            <a:chOff x="0" y="0"/>
            <a:chExt cx="4591555" cy="5321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90285" cy="533400"/>
            </a:xfrm>
            <a:custGeom>
              <a:avLst/>
              <a:gdLst/>
              <a:ahLst/>
              <a:cxnLst/>
              <a:rect r="r" b="b" t="t" l="l"/>
              <a:pathLst>
                <a:path h="533400" w="4590285">
                  <a:moveTo>
                    <a:pt x="4512815" y="198120"/>
                  </a:moveTo>
                  <a:lnTo>
                    <a:pt x="523240" y="198120"/>
                  </a:lnTo>
                  <a:cubicBezTo>
                    <a:pt x="492760" y="83820"/>
                    <a:pt x="389890" y="0"/>
                    <a:pt x="266700" y="0"/>
                  </a:cubicBezTo>
                  <a:cubicBezTo>
                    <a:pt x="119380" y="0"/>
                    <a:pt x="0" y="119380"/>
                    <a:pt x="0" y="266700"/>
                  </a:cubicBezTo>
                  <a:cubicBezTo>
                    <a:pt x="0" y="414020"/>
                    <a:pt x="119380" y="533400"/>
                    <a:pt x="266700" y="533400"/>
                  </a:cubicBezTo>
                  <a:cubicBezTo>
                    <a:pt x="389890" y="533400"/>
                    <a:pt x="494030" y="449580"/>
                    <a:pt x="523240" y="335280"/>
                  </a:cubicBezTo>
                  <a:lnTo>
                    <a:pt x="4512815" y="335280"/>
                  </a:lnTo>
                  <a:cubicBezTo>
                    <a:pt x="4555995" y="335280"/>
                    <a:pt x="4590285" y="304800"/>
                    <a:pt x="4590285" y="266700"/>
                  </a:cubicBezTo>
                  <a:cubicBezTo>
                    <a:pt x="4590285" y="228600"/>
                    <a:pt x="4555995" y="198120"/>
                    <a:pt x="4512815" y="198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5552372" y="3576231"/>
            <a:ext cx="2112743" cy="244853"/>
            <a:chOff x="0" y="0"/>
            <a:chExt cx="4591555" cy="5321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90285" cy="533400"/>
            </a:xfrm>
            <a:custGeom>
              <a:avLst/>
              <a:gdLst/>
              <a:ahLst/>
              <a:cxnLst/>
              <a:rect r="r" b="b" t="t" l="l"/>
              <a:pathLst>
                <a:path h="533400" w="4590285">
                  <a:moveTo>
                    <a:pt x="4512815" y="198120"/>
                  </a:moveTo>
                  <a:lnTo>
                    <a:pt x="523240" y="198120"/>
                  </a:lnTo>
                  <a:cubicBezTo>
                    <a:pt x="492760" y="83820"/>
                    <a:pt x="389890" y="0"/>
                    <a:pt x="266700" y="0"/>
                  </a:cubicBezTo>
                  <a:cubicBezTo>
                    <a:pt x="119380" y="0"/>
                    <a:pt x="0" y="119380"/>
                    <a:pt x="0" y="266700"/>
                  </a:cubicBezTo>
                  <a:cubicBezTo>
                    <a:pt x="0" y="414020"/>
                    <a:pt x="119380" y="533400"/>
                    <a:pt x="266700" y="533400"/>
                  </a:cubicBezTo>
                  <a:cubicBezTo>
                    <a:pt x="389890" y="533400"/>
                    <a:pt x="494030" y="449580"/>
                    <a:pt x="523240" y="335280"/>
                  </a:cubicBezTo>
                  <a:lnTo>
                    <a:pt x="4512815" y="335280"/>
                  </a:lnTo>
                  <a:cubicBezTo>
                    <a:pt x="4555995" y="335280"/>
                    <a:pt x="4590285" y="304800"/>
                    <a:pt x="4590285" y="266700"/>
                  </a:cubicBezTo>
                  <a:cubicBezTo>
                    <a:pt x="4590285" y="228600"/>
                    <a:pt x="4555995" y="198120"/>
                    <a:pt x="4512815" y="198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5552372" y="5880360"/>
            <a:ext cx="2112743" cy="244853"/>
            <a:chOff x="0" y="0"/>
            <a:chExt cx="4591555" cy="5321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90285" cy="533400"/>
            </a:xfrm>
            <a:custGeom>
              <a:avLst/>
              <a:gdLst/>
              <a:ahLst/>
              <a:cxnLst/>
              <a:rect r="r" b="b" t="t" l="l"/>
              <a:pathLst>
                <a:path h="533400" w="4590285">
                  <a:moveTo>
                    <a:pt x="4512815" y="198120"/>
                  </a:moveTo>
                  <a:lnTo>
                    <a:pt x="523240" y="198120"/>
                  </a:lnTo>
                  <a:cubicBezTo>
                    <a:pt x="492760" y="83820"/>
                    <a:pt x="389890" y="0"/>
                    <a:pt x="266700" y="0"/>
                  </a:cubicBezTo>
                  <a:cubicBezTo>
                    <a:pt x="119380" y="0"/>
                    <a:pt x="0" y="119380"/>
                    <a:pt x="0" y="266700"/>
                  </a:cubicBezTo>
                  <a:cubicBezTo>
                    <a:pt x="0" y="414020"/>
                    <a:pt x="119380" y="533400"/>
                    <a:pt x="266700" y="533400"/>
                  </a:cubicBezTo>
                  <a:cubicBezTo>
                    <a:pt x="389890" y="533400"/>
                    <a:pt x="494030" y="449580"/>
                    <a:pt x="523240" y="335280"/>
                  </a:cubicBezTo>
                  <a:lnTo>
                    <a:pt x="4512815" y="335280"/>
                  </a:lnTo>
                  <a:cubicBezTo>
                    <a:pt x="4555995" y="335280"/>
                    <a:pt x="4590285" y="304800"/>
                    <a:pt x="4590285" y="266700"/>
                  </a:cubicBezTo>
                  <a:cubicBezTo>
                    <a:pt x="4590285" y="228600"/>
                    <a:pt x="4555995" y="198120"/>
                    <a:pt x="4512815" y="198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022244" y="1087506"/>
            <a:ext cx="7478598" cy="55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480">
                <a:solidFill>
                  <a:srgbClr val="000000"/>
                </a:solidFill>
                <a:latin typeface="Montserrat Light"/>
              </a:rPr>
              <a:t>WEBSITE </a:t>
            </a:r>
            <a:r>
              <a:rPr lang="en-US" sz="3200" spc="480">
                <a:solidFill>
                  <a:srgbClr val="000000"/>
                </a:solidFill>
                <a:latin typeface="Montserrat Light Bold"/>
              </a:rPr>
              <a:t>ELISE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22244" y="5697669"/>
            <a:ext cx="7478598" cy="55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480">
                <a:solidFill>
                  <a:srgbClr val="000000"/>
                </a:solidFill>
                <a:latin typeface="Montserrat Light"/>
              </a:rPr>
              <a:t>WEBSITE </a:t>
            </a:r>
            <a:r>
              <a:rPr lang="en-US" sz="3200" spc="480">
                <a:solidFill>
                  <a:srgbClr val="000000"/>
                </a:solidFill>
                <a:latin typeface="Montserrat Light Bold"/>
              </a:rPr>
              <a:t>BOO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22244" y="7974779"/>
            <a:ext cx="7478598" cy="55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480">
                <a:solidFill>
                  <a:srgbClr val="000000"/>
                </a:solidFill>
                <a:latin typeface="Montserrat Light"/>
              </a:rPr>
              <a:t>WEBISTE </a:t>
            </a:r>
            <a:r>
              <a:rPr lang="en-US" sz="3200" spc="480">
                <a:solidFill>
                  <a:srgbClr val="000000"/>
                </a:solidFill>
                <a:latin typeface="Montserrat Light Bold"/>
              </a:rPr>
              <a:t>OWEN</a:t>
            </a:r>
          </a:p>
        </p:txBody>
      </p:sp>
      <p:grpSp>
        <p:nvGrpSpPr>
          <p:cNvPr name="Group 14" id="14"/>
          <p:cNvGrpSpPr/>
          <p:nvPr/>
        </p:nvGrpSpPr>
        <p:grpSpPr>
          <a:xfrm rot="-10800000">
            <a:off x="5552372" y="8182613"/>
            <a:ext cx="2112743" cy="244853"/>
            <a:chOff x="0" y="0"/>
            <a:chExt cx="4591555" cy="5321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90285" cy="533400"/>
            </a:xfrm>
            <a:custGeom>
              <a:avLst/>
              <a:gdLst/>
              <a:ahLst/>
              <a:cxnLst/>
              <a:rect r="r" b="b" t="t" l="l"/>
              <a:pathLst>
                <a:path h="533400" w="4590285">
                  <a:moveTo>
                    <a:pt x="4512815" y="198120"/>
                  </a:moveTo>
                  <a:lnTo>
                    <a:pt x="523240" y="198120"/>
                  </a:lnTo>
                  <a:cubicBezTo>
                    <a:pt x="492760" y="83820"/>
                    <a:pt x="389890" y="0"/>
                    <a:pt x="266700" y="0"/>
                  </a:cubicBezTo>
                  <a:cubicBezTo>
                    <a:pt x="119380" y="0"/>
                    <a:pt x="0" y="119380"/>
                    <a:pt x="0" y="266700"/>
                  </a:cubicBezTo>
                  <a:cubicBezTo>
                    <a:pt x="0" y="414020"/>
                    <a:pt x="119380" y="533400"/>
                    <a:pt x="266700" y="533400"/>
                  </a:cubicBezTo>
                  <a:cubicBezTo>
                    <a:pt x="389890" y="533400"/>
                    <a:pt x="494030" y="449580"/>
                    <a:pt x="523240" y="335280"/>
                  </a:cubicBezTo>
                  <a:lnTo>
                    <a:pt x="4512815" y="335280"/>
                  </a:lnTo>
                  <a:cubicBezTo>
                    <a:pt x="4555995" y="335280"/>
                    <a:pt x="4590285" y="304800"/>
                    <a:pt x="4590285" y="266700"/>
                  </a:cubicBezTo>
                  <a:cubicBezTo>
                    <a:pt x="4590285" y="228600"/>
                    <a:pt x="4555995" y="198120"/>
                    <a:pt x="4512815" y="198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022244" y="3364459"/>
            <a:ext cx="7478598" cy="55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480">
                <a:solidFill>
                  <a:srgbClr val="000000"/>
                </a:solidFill>
                <a:latin typeface="Montserrat Light"/>
              </a:rPr>
              <a:t>WEBSITE </a:t>
            </a:r>
            <a:r>
              <a:rPr lang="en-US" sz="3200" spc="480">
                <a:solidFill>
                  <a:srgbClr val="000000"/>
                </a:solidFill>
                <a:latin typeface="Montserrat Light Bold"/>
              </a:rPr>
              <a:t>YAME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963646" y="603997"/>
            <a:ext cx="1647085" cy="1647079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963646" y="2846037"/>
            <a:ext cx="1647085" cy="1647079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963646" y="5179247"/>
            <a:ext cx="1647085" cy="1647079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963646" y="7359073"/>
            <a:ext cx="1647085" cy="1647079"/>
            <a:chOff x="0" y="0"/>
            <a:chExt cx="6350000" cy="63499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6767155" y="9417029"/>
            <a:ext cx="54459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aser Arabic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09302" y="-3899328"/>
            <a:ext cx="5660722" cy="566072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EFEFD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566933" y="-2986253"/>
            <a:ext cx="4238077" cy="4238077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715855" y="9005237"/>
            <a:ext cx="1232823" cy="1281763"/>
          </a:xfrm>
          <a:custGeom>
            <a:avLst/>
            <a:gdLst/>
            <a:ahLst/>
            <a:cxnLst/>
            <a:rect r="r" b="b" t="t" l="l"/>
            <a:pathLst>
              <a:path h="1281763" w="1232823">
                <a:moveTo>
                  <a:pt x="0" y="0"/>
                </a:moveTo>
                <a:lnTo>
                  <a:pt x="1232824" y="0"/>
                </a:lnTo>
                <a:lnTo>
                  <a:pt x="1232824" y="1281763"/>
                </a:lnTo>
                <a:lnTo>
                  <a:pt x="0" y="1281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663789" y="268704"/>
            <a:ext cx="2052066" cy="2052058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17323" y="2337141"/>
            <a:ext cx="7959538" cy="3641819"/>
          </a:xfrm>
          <a:custGeom>
            <a:avLst/>
            <a:gdLst/>
            <a:ahLst/>
            <a:cxnLst/>
            <a:rect r="r" b="b" t="t" l="l"/>
            <a:pathLst>
              <a:path h="3641819" w="7959538">
                <a:moveTo>
                  <a:pt x="0" y="0"/>
                </a:moveTo>
                <a:lnTo>
                  <a:pt x="7959538" y="0"/>
                </a:lnTo>
                <a:lnTo>
                  <a:pt x="7959538" y="3641819"/>
                </a:lnTo>
                <a:lnTo>
                  <a:pt x="0" y="3641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109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81131" y="3517915"/>
            <a:ext cx="7934724" cy="3643019"/>
          </a:xfrm>
          <a:custGeom>
            <a:avLst/>
            <a:gdLst/>
            <a:ahLst/>
            <a:cxnLst/>
            <a:rect r="r" b="b" t="t" l="l"/>
            <a:pathLst>
              <a:path h="3643019" w="7934724">
                <a:moveTo>
                  <a:pt x="0" y="0"/>
                </a:moveTo>
                <a:lnTo>
                  <a:pt x="7934724" y="0"/>
                </a:lnTo>
                <a:lnTo>
                  <a:pt x="7934724" y="3643019"/>
                </a:lnTo>
                <a:lnTo>
                  <a:pt x="0" y="3643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709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7323" y="6313632"/>
            <a:ext cx="7959538" cy="3585550"/>
          </a:xfrm>
          <a:custGeom>
            <a:avLst/>
            <a:gdLst/>
            <a:ahLst/>
            <a:cxnLst/>
            <a:rect r="r" b="b" t="t" l="l"/>
            <a:pathLst>
              <a:path h="3585550" w="7959538">
                <a:moveTo>
                  <a:pt x="0" y="0"/>
                </a:moveTo>
                <a:lnTo>
                  <a:pt x="7959538" y="0"/>
                </a:lnTo>
                <a:lnTo>
                  <a:pt x="7959538" y="3585550"/>
                </a:lnTo>
                <a:lnTo>
                  <a:pt x="0" y="35855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7931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992129" y="285083"/>
            <a:ext cx="1230374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6650">
                <a:solidFill>
                  <a:srgbClr val="FEFEFD"/>
                </a:solidFill>
                <a:latin typeface="Montserrat Bold"/>
              </a:rPr>
              <a:t>WEBSITE ELISE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89806" y="1451831"/>
            <a:ext cx="4108387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</a:pPr>
            <a:r>
              <a:rPr lang="en-US" sz="3585">
                <a:solidFill>
                  <a:srgbClr val="FEFEFD"/>
                </a:solidFill>
                <a:latin typeface="Montserrat Bold"/>
              </a:rPr>
              <a:t>ƯU ĐIỂM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74705" y="7834653"/>
            <a:ext cx="8541150" cy="11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Giao diện đơn giản, dễ sử dụng, đăng nhập ngay tại trang chủ.</a:t>
            </a:r>
          </a:p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Hiển thị voucher khi truy cập vào website.</a:t>
            </a:r>
          </a:p>
          <a:p>
            <a:pPr algn="just" marL="369194" indent="-184597" lvl="1">
              <a:lnSpc>
                <a:spcPts val="2359"/>
              </a:lnSpc>
              <a:buFont typeface="Arial"/>
              <a:buChar char="•"/>
            </a:pPr>
            <a:r>
              <a:rPr lang="en-US" sz="1710" spc="167">
                <a:solidFill>
                  <a:srgbClr val="FFFFFE"/>
                </a:solidFill>
                <a:latin typeface="Montserrat"/>
              </a:rPr>
              <a:t>Nhập từ khóa tìm kiếm sản phẩm bất kỳ sẽ hiển thị các sản phẩm gợi ý liên quan.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67334" y="9417029"/>
            <a:ext cx="54423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EFEFD"/>
                </a:solidFill>
                <a:latin typeface="Montaser Arabic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DAF2x4-Ss2k</dc:identifier>
  <dcterms:modified xsi:type="dcterms:W3CDTF">2011-08-01T06:04:30Z</dcterms:modified>
  <cp:revision>1</cp:revision>
  <dc:title>WEB-LAROSE</dc:title>
</cp:coreProperties>
</file>